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7" r:id="rId3"/>
    <p:sldId id="287" r:id="rId4"/>
    <p:sldId id="288" r:id="rId5"/>
    <p:sldId id="289" r:id="rId6"/>
    <p:sldId id="290" r:id="rId7"/>
    <p:sldId id="298" r:id="rId8"/>
    <p:sldId id="291" r:id="rId9"/>
    <p:sldId id="296" r:id="rId10"/>
    <p:sldId id="292" r:id="rId11"/>
    <p:sldId id="293" r:id="rId12"/>
    <p:sldId id="294" r:id="rId13"/>
    <p:sldId id="286" r:id="rId14"/>
    <p:sldId id="265" r:id="rId15"/>
    <p:sldId id="270" r:id="rId16"/>
    <p:sldId id="269" r:id="rId17"/>
    <p:sldId id="268"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6"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125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EE4C8-7807-44AA-8EC4-5BEEF92502BD}" type="datetimeFigureOut">
              <a:rPr lang="en-US" smtClean="0"/>
              <a:pPr/>
              <a:t>13-Oct-18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36BA8-F9FB-4D4D-B641-4FED2037B6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36BA8-F9FB-4D4D-B641-4FED2037B62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A5881-8331-485B-8873-F161AE2856F7}" type="datetimeFigureOut">
              <a:rPr lang="en-US" smtClean="0"/>
              <a:pPr/>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5881-8331-485B-8873-F161AE2856F7}" type="datetimeFigureOut">
              <a:rPr lang="en-US" smtClean="0"/>
              <a:pPr/>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5881-8331-485B-8873-F161AE2856F7}" type="datetimeFigureOut">
              <a:rPr lang="en-US" smtClean="0"/>
              <a:pPr/>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5881-8331-485B-8873-F161AE2856F7}" type="datetimeFigureOut">
              <a:rPr lang="en-US" smtClean="0"/>
              <a:pPr/>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A5881-8331-485B-8873-F161AE2856F7}" type="datetimeFigureOut">
              <a:rPr lang="en-US" smtClean="0"/>
              <a:pPr/>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AA5881-8331-485B-8873-F161AE2856F7}" type="datetimeFigureOut">
              <a:rPr lang="en-US" smtClean="0"/>
              <a:pPr/>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AA5881-8331-485B-8873-F161AE2856F7}" type="datetimeFigureOut">
              <a:rPr lang="en-US" smtClean="0"/>
              <a:pPr/>
              <a:t>13-Oct-18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A5881-8331-485B-8873-F161AE2856F7}" type="datetimeFigureOut">
              <a:rPr lang="en-US" smtClean="0"/>
              <a:pPr/>
              <a:t>13-Oct-18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A5881-8331-485B-8873-F161AE2856F7}" type="datetimeFigureOut">
              <a:rPr lang="en-US" smtClean="0"/>
              <a:pPr/>
              <a:t>13-Oct-18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A5881-8331-485B-8873-F161AE2856F7}" type="datetimeFigureOut">
              <a:rPr lang="en-US" smtClean="0"/>
              <a:pPr/>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A5881-8331-485B-8873-F161AE2856F7}" type="datetimeFigureOut">
              <a:rPr lang="en-US" smtClean="0"/>
              <a:pPr/>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EB5A9-3807-4D79-B7E1-338106242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A5881-8331-485B-8873-F161AE2856F7}" type="datetimeFigureOut">
              <a:rPr lang="en-US" smtClean="0"/>
              <a:pPr/>
              <a:t>13-Oct-18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EB5A9-3807-4D79-B7E1-338106242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normAutofit fontScale="90000"/>
          </a:bodyPr>
          <a:lstStyle/>
          <a:p>
            <a:r>
              <a:rPr lang="en-US" b="1" dirty="0" smtClean="0">
                <a:solidFill>
                  <a:srgbClr val="C00000"/>
                </a:solidFill>
              </a:rPr>
              <a:t>Monolithic Concrete Construction using Aluminum </a:t>
            </a:r>
            <a:r>
              <a:rPr lang="en-US" b="1" dirty="0">
                <a:solidFill>
                  <a:srgbClr val="C00000"/>
                </a:solidFill>
              </a:rPr>
              <a:t>form work system</a:t>
            </a:r>
            <a:br>
              <a:rPr lang="en-US" b="1" dirty="0">
                <a:solidFill>
                  <a:srgbClr val="C00000"/>
                </a:solidFill>
              </a:rPr>
            </a:br>
            <a:endParaRPr lang="en-US" dirty="0">
              <a:solidFill>
                <a:srgbClr val="C00000"/>
              </a:solidFill>
            </a:endParaRPr>
          </a:p>
        </p:txBody>
      </p:sp>
      <p:sp>
        <p:nvSpPr>
          <p:cNvPr id="3" name="Subtitle 2"/>
          <p:cNvSpPr>
            <a:spLocks noGrp="1"/>
          </p:cNvSpPr>
          <p:nvPr>
            <p:ph type="subTitle" idx="1"/>
          </p:nvPr>
        </p:nvSpPr>
        <p:spPr/>
        <p:txBody>
          <a:bodyPr>
            <a:normAutofit fontScale="55000" lnSpcReduction="20000"/>
          </a:bodyPr>
          <a:lstStyle/>
          <a:p>
            <a:r>
              <a:rPr lang="en-US" sz="2000" b="1" dirty="0" smtClean="0">
                <a:solidFill>
                  <a:schemeClr val="tx1"/>
                </a:solidFill>
              </a:rPr>
              <a:t>By</a:t>
            </a:r>
          </a:p>
          <a:p>
            <a:r>
              <a:rPr lang="en-US" sz="2900" b="1" dirty="0" smtClean="0">
                <a:solidFill>
                  <a:schemeClr val="tx2">
                    <a:lumMod val="75000"/>
                  </a:schemeClr>
                </a:solidFill>
              </a:rPr>
              <a:t>Dr. Rajiv </a:t>
            </a:r>
            <a:r>
              <a:rPr lang="en-US" sz="2900" b="1" dirty="0" err="1" smtClean="0">
                <a:solidFill>
                  <a:schemeClr val="tx2">
                    <a:lumMod val="75000"/>
                  </a:schemeClr>
                </a:solidFill>
              </a:rPr>
              <a:t>Goel</a:t>
            </a:r>
            <a:endParaRPr lang="en-US" sz="2900" b="1" dirty="0" smtClean="0">
              <a:solidFill>
                <a:schemeClr val="tx2">
                  <a:lumMod val="75000"/>
                </a:schemeClr>
              </a:solidFill>
            </a:endParaRPr>
          </a:p>
          <a:p>
            <a:r>
              <a:rPr lang="en-US" sz="1900" b="1" dirty="0" smtClean="0">
                <a:solidFill>
                  <a:schemeClr val="tx2">
                    <a:lumMod val="75000"/>
                  </a:schemeClr>
                </a:solidFill>
              </a:rPr>
              <a:t>AMIE, M.E.(Structural Engineering), Ph.D.</a:t>
            </a:r>
          </a:p>
          <a:p>
            <a:r>
              <a:rPr lang="en-US" sz="1900" b="1" dirty="0" smtClean="0">
                <a:solidFill>
                  <a:schemeClr val="tx2">
                    <a:lumMod val="75000"/>
                  </a:schemeClr>
                </a:solidFill>
              </a:rPr>
              <a:t>IRSE, Ex Deputy </a:t>
            </a:r>
            <a:r>
              <a:rPr lang="en-US" sz="1900" b="1" dirty="0">
                <a:solidFill>
                  <a:schemeClr val="tx2">
                    <a:lumMod val="75000"/>
                  </a:schemeClr>
                </a:solidFill>
              </a:rPr>
              <a:t>C</a:t>
            </a:r>
            <a:r>
              <a:rPr lang="en-US" sz="1900" b="1" dirty="0" smtClean="0">
                <a:solidFill>
                  <a:schemeClr val="tx2">
                    <a:lumMod val="75000"/>
                  </a:schemeClr>
                </a:solidFill>
              </a:rPr>
              <a:t>hief Engineer/Indian Railway </a:t>
            </a:r>
          </a:p>
          <a:p>
            <a:r>
              <a:rPr lang="en-US" sz="1900" b="1" dirty="0" smtClean="0">
                <a:solidFill>
                  <a:schemeClr val="tx2">
                    <a:lumMod val="75000"/>
                  </a:schemeClr>
                </a:solidFill>
              </a:rPr>
              <a:t>Director </a:t>
            </a:r>
          </a:p>
          <a:p>
            <a:r>
              <a:rPr lang="en-US" sz="1900" b="1" dirty="0" smtClean="0">
                <a:solidFill>
                  <a:schemeClr val="tx2">
                    <a:lumMod val="75000"/>
                  </a:schemeClr>
                </a:solidFill>
              </a:rPr>
              <a:t> </a:t>
            </a:r>
            <a:r>
              <a:rPr lang="en-US" sz="1900" b="1" dirty="0" err="1" smtClean="0">
                <a:solidFill>
                  <a:schemeClr val="tx2">
                    <a:lumMod val="75000"/>
                  </a:schemeClr>
                </a:solidFill>
              </a:rPr>
              <a:t>Arocon</a:t>
            </a:r>
            <a:r>
              <a:rPr lang="en-US" sz="1900" b="1" dirty="0" smtClean="0">
                <a:solidFill>
                  <a:schemeClr val="tx2">
                    <a:lumMod val="75000"/>
                  </a:schemeClr>
                </a:solidFill>
              </a:rPr>
              <a:t> Real </a:t>
            </a:r>
            <a:r>
              <a:rPr lang="en-US" sz="1900" b="1" dirty="0" err="1" smtClean="0">
                <a:solidFill>
                  <a:schemeClr val="tx2">
                    <a:lumMod val="75000"/>
                  </a:schemeClr>
                </a:solidFill>
              </a:rPr>
              <a:t>Esatate</a:t>
            </a:r>
            <a:r>
              <a:rPr lang="en-US" sz="1900" b="1" dirty="0" smtClean="0">
                <a:solidFill>
                  <a:schemeClr val="tx2">
                    <a:lumMod val="75000"/>
                  </a:schemeClr>
                </a:solidFill>
              </a:rPr>
              <a:t> Pvt. Ltd.</a:t>
            </a:r>
          </a:p>
          <a:p>
            <a:r>
              <a:rPr lang="en-US" sz="1900" b="1" dirty="0" smtClean="0">
                <a:solidFill>
                  <a:schemeClr val="tx2">
                    <a:lumMod val="75000"/>
                  </a:schemeClr>
                </a:solidFill>
              </a:rPr>
              <a:t>Atkins </a:t>
            </a:r>
            <a:r>
              <a:rPr lang="en-US" sz="1900" b="1" dirty="0" err="1" smtClean="0">
                <a:solidFill>
                  <a:schemeClr val="tx2">
                    <a:lumMod val="75000"/>
                  </a:schemeClr>
                </a:solidFill>
              </a:rPr>
              <a:t>Infraprojects</a:t>
            </a:r>
            <a:r>
              <a:rPr lang="en-US" sz="1900" b="1" dirty="0" smtClean="0">
                <a:solidFill>
                  <a:schemeClr val="tx2">
                    <a:lumMod val="75000"/>
                  </a:schemeClr>
                </a:solidFill>
              </a:rPr>
              <a:t>  &amp; Consultants Pvt. Ltd.</a:t>
            </a:r>
          </a:p>
          <a:p>
            <a:r>
              <a:rPr lang="en-US" sz="1900" b="1" dirty="0" err="1" smtClean="0">
                <a:solidFill>
                  <a:schemeClr val="tx2">
                    <a:lumMod val="75000"/>
                  </a:schemeClr>
                </a:solidFill>
              </a:rPr>
              <a:t>Skardi</a:t>
            </a:r>
            <a:r>
              <a:rPr lang="en-US" sz="1900" b="1" dirty="0" smtClean="0">
                <a:solidFill>
                  <a:schemeClr val="tx2">
                    <a:lumMod val="75000"/>
                  </a:schemeClr>
                </a:solidFill>
              </a:rPr>
              <a:t> </a:t>
            </a:r>
            <a:r>
              <a:rPr lang="en-US" sz="1900" b="1" dirty="0" err="1" smtClean="0">
                <a:solidFill>
                  <a:schemeClr val="tx2">
                    <a:lumMod val="75000"/>
                  </a:schemeClr>
                </a:solidFill>
              </a:rPr>
              <a:t>Realtech</a:t>
            </a:r>
            <a:r>
              <a:rPr lang="en-US" sz="1900" b="1" dirty="0" smtClean="0">
                <a:solidFill>
                  <a:schemeClr val="tx2">
                    <a:lumMod val="75000"/>
                  </a:schemeClr>
                </a:solidFill>
              </a:rPr>
              <a:t> Pvt. Ltd.</a:t>
            </a:r>
          </a:p>
          <a:p>
            <a:r>
              <a:rPr lang="en-US" sz="1900" b="1" dirty="0">
                <a:solidFill>
                  <a:schemeClr val="tx2">
                    <a:lumMod val="75000"/>
                  </a:schemeClr>
                </a:solidFill>
              </a:rPr>
              <a:t>Ph: </a:t>
            </a:r>
            <a:r>
              <a:rPr lang="en-US" sz="1900" b="1" dirty="0" smtClean="0">
                <a:solidFill>
                  <a:schemeClr val="tx2">
                    <a:lumMod val="75000"/>
                  </a:schemeClr>
                </a:solidFill>
              </a:rPr>
              <a:t>9212318500, </a:t>
            </a:r>
            <a:r>
              <a:rPr lang="en-US" sz="1900" b="1" dirty="0">
                <a:solidFill>
                  <a:schemeClr val="tx2">
                    <a:lumMod val="75000"/>
                  </a:schemeClr>
                </a:solidFill>
              </a:rPr>
              <a:t>9582282277, </a:t>
            </a:r>
            <a:r>
              <a:rPr lang="en-US" sz="1900" b="1" dirty="0" smtClean="0">
                <a:solidFill>
                  <a:schemeClr val="tx2">
                    <a:lumMod val="75000"/>
                  </a:schemeClr>
                </a:solidFill>
              </a:rPr>
              <a:t>Email</a:t>
            </a:r>
            <a:r>
              <a:rPr lang="en-US" sz="1900" b="1" dirty="0">
                <a:solidFill>
                  <a:schemeClr val="tx2">
                    <a:lumMod val="75000"/>
                  </a:schemeClr>
                </a:solidFill>
              </a:rPr>
              <a:t>: </a:t>
            </a:r>
            <a:r>
              <a:rPr lang="en-US" sz="1900" b="1" dirty="0" smtClean="0">
                <a:solidFill>
                  <a:schemeClr val="tx2">
                    <a:lumMod val="75000"/>
                  </a:schemeClr>
                </a:solidFill>
              </a:rPr>
              <a:t>rajivgoel.irse@gmail.com</a:t>
            </a:r>
            <a:endParaRPr lang="en-US" sz="1900" b="1"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600" b="1" dirty="0" smtClean="0">
                <a:solidFill>
                  <a:srgbClr val="C00000"/>
                </a:solidFill>
              </a:rPr>
              <a:t>Necessity </a:t>
            </a:r>
            <a:r>
              <a:rPr lang="en-US" sz="3600" b="1" dirty="0">
                <a:solidFill>
                  <a:srgbClr val="C00000"/>
                </a:solidFill>
              </a:rPr>
              <a:t>of the </a:t>
            </a:r>
            <a:r>
              <a:rPr lang="en-US" sz="3600" b="1" dirty="0" err="1" smtClean="0">
                <a:solidFill>
                  <a:srgbClr val="C00000"/>
                </a:solidFill>
              </a:rPr>
              <a:t>Aluminium</a:t>
            </a:r>
            <a:r>
              <a:rPr lang="en-US" sz="3600" b="1" dirty="0" smtClean="0">
                <a:solidFill>
                  <a:srgbClr val="C00000"/>
                </a:solidFill>
              </a:rPr>
              <a:t> </a:t>
            </a:r>
            <a:r>
              <a:rPr lang="en-US" sz="3600" b="1" dirty="0">
                <a:solidFill>
                  <a:srgbClr val="C00000"/>
                </a:solidFill>
              </a:rPr>
              <a:t>Form work System </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buFont typeface="Wingdings" pitchFamily="2" charset="2"/>
              <a:buChar char="Ø"/>
            </a:pPr>
            <a:r>
              <a:rPr lang="en-US" dirty="0"/>
              <a:t>Rapid urbanization has resulted in a geometric increase in the housing demand, which cannot be fulfilled using conventional materials and methods of construction. </a:t>
            </a:r>
          </a:p>
          <a:p>
            <a:pPr>
              <a:buNone/>
            </a:pPr>
            <a:endParaRPr lang="en-US" dirty="0"/>
          </a:p>
          <a:p>
            <a:pPr lvl="0">
              <a:buFont typeface="Wingdings" pitchFamily="2" charset="2"/>
              <a:buChar char="Ø"/>
            </a:pPr>
            <a:r>
              <a:rPr lang="en-US" dirty="0"/>
              <a:t>The traditional or conventional method of construction for mass housing &amp; high rise buildings is comparatively, a slow process and has limited quality control, particularly when a large size project is involved.  </a:t>
            </a:r>
          </a:p>
          <a:p>
            <a:pPr>
              <a:buFont typeface="Wingdings" pitchFamily="2" charset="2"/>
              <a:buChar char="Ø"/>
            </a:pPr>
            <a:endParaRPr lang="en-US" dirty="0"/>
          </a:p>
          <a:p>
            <a:pPr lvl="0">
              <a:buFont typeface="Wingdings" pitchFamily="2" charset="2"/>
              <a:buChar char="Ø"/>
            </a:pPr>
            <a:r>
              <a:rPr lang="en-US" dirty="0"/>
              <a:t>It is therefore obligatory to work out a method or a scheme where the speed and quality of construction are controlled automatically by a systematic approach. </a:t>
            </a:r>
          </a:p>
          <a:p>
            <a:pPr>
              <a:buFont typeface="Wingdings" pitchFamily="2" charset="2"/>
              <a:buChar char="Ø"/>
            </a:pPr>
            <a:endParaRPr lang="en-US" dirty="0"/>
          </a:p>
          <a:p>
            <a:pPr lvl="0">
              <a:buFont typeface="Wingdings" pitchFamily="2" charset="2"/>
              <a:buChar char="Ø"/>
            </a:pPr>
            <a:r>
              <a:rPr lang="en-US" dirty="0"/>
              <a:t>Therefore </a:t>
            </a:r>
            <a:r>
              <a:rPr lang="en-US" dirty="0" err="1"/>
              <a:t>Aluminium</a:t>
            </a:r>
            <a:r>
              <a:rPr lang="en-US" dirty="0"/>
              <a:t> Formwork System (AFS) identified to be suitable for Indian conditions for mass housing construction where quality and speed can be maintained at a reasonably high level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00000"/>
                </a:solidFill>
              </a:rPr>
              <a:t>Advantages of </a:t>
            </a:r>
            <a:br>
              <a:rPr lang="en-US" sz="4000" b="1" dirty="0" smtClean="0">
                <a:solidFill>
                  <a:srgbClr val="C00000"/>
                </a:solidFill>
              </a:rPr>
            </a:br>
            <a:r>
              <a:rPr lang="en-US" sz="4000" b="1" dirty="0" err="1" smtClean="0">
                <a:solidFill>
                  <a:srgbClr val="C00000"/>
                </a:solidFill>
              </a:rPr>
              <a:t>Aluminium</a:t>
            </a:r>
            <a:r>
              <a:rPr lang="en-US" sz="4000" b="1" dirty="0" smtClean="0">
                <a:solidFill>
                  <a:srgbClr val="C00000"/>
                </a:solidFill>
              </a:rPr>
              <a:t> </a:t>
            </a:r>
            <a:r>
              <a:rPr lang="en-US" sz="4000" b="1" dirty="0">
                <a:solidFill>
                  <a:srgbClr val="C00000"/>
                </a:solidFill>
              </a:rPr>
              <a:t>formwork </a:t>
            </a:r>
            <a:r>
              <a:rPr lang="en-US" sz="4000" b="1" dirty="0" smtClean="0">
                <a:solidFill>
                  <a:srgbClr val="C00000"/>
                </a:solidFill>
              </a:rPr>
              <a:t>System</a:t>
            </a:r>
            <a:endParaRPr lang="en-US" sz="4000" dirty="0">
              <a:solidFill>
                <a:srgbClr val="C00000"/>
              </a:solidFill>
            </a:endParaRPr>
          </a:p>
        </p:txBody>
      </p:sp>
      <p:sp>
        <p:nvSpPr>
          <p:cNvPr id="3" name="Content Placeholder 2"/>
          <p:cNvSpPr>
            <a:spLocks noGrp="1"/>
          </p:cNvSpPr>
          <p:nvPr>
            <p:ph idx="1"/>
          </p:nvPr>
        </p:nvSpPr>
        <p:spPr/>
        <p:txBody>
          <a:bodyPr>
            <a:normAutofit fontScale="55000" lnSpcReduction="20000"/>
          </a:bodyPr>
          <a:lstStyle/>
          <a:p>
            <a:pPr>
              <a:lnSpc>
                <a:spcPct val="120000"/>
              </a:lnSpc>
              <a:buFont typeface="Wingdings" pitchFamily="2" charset="2"/>
              <a:buChar char="Ø"/>
            </a:pPr>
            <a:r>
              <a:rPr lang="en-US" dirty="0" smtClean="0"/>
              <a:t>No </a:t>
            </a:r>
            <a:r>
              <a:rPr lang="en-US" dirty="0"/>
              <a:t>Plastering required.</a:t>
            </a:r>
          </a:p>
          <a:p>
            <a:pPr>
              <a:lnSpc>
                <a:spcPct val="120000"/>
              </a:lnSpc>
              <a:buFont typeface="Wingdings" pitchFamily="2" charset="2"/>
              <a:buChar char="Ø"/>
            </a:pPr>
            <a:r>
              <a:rPr lang="en-US" dirty="0" smtClean="0"/>
              <a:t>Savings </a:t>
            </a:r>
            <a:r>
              <a:rPr lang="en-US" dirty="0"/>
              <a:t>on overhead expenses due to speedy construction </a:t>
            </a:r>
            <a:r>
              <a:rPr lang="en-US" dirty="0" smtClean="0"/>
              <a:t>(3-4 floors per month).</a:t>
            </a:r>
          </a:p>
          <a:p>
            <a:pPr>
              <a:lnSpc>
                <a:spcPct val="120000"/>
              </a:lnSpc>
              <a:buFont typeface="Wingdings" pitchFamily="2" charset="2"/>
              <a:buChar char="Ø"/>
            </a:pPr>
            <a:r>
              <a:rPr lang="en-US" dirty="0" smtClean="0"/>
              <a:t>Monolithic </a:t>
            </a:r>
            <a:r>
              <a:rPr lang="en-US" dirty="0"/>
              <a:t>crack free structures.</a:t>
            </a:r>
          </a:p>
          <a:p>
            <a:pPr>
              <a:lnSpc>
                <a:spcPct val="120000"/>
              </a:lnSpc>
              <a:buFont typeface="Wingdings" pitchFamily="2" charset="2"/>
              <a:buChar char="Ø"/>
            </a:pPr>
            <a:r>
              <a:rPr lang="en-US" dirty="0" smtClean="0"/>
              <a:t>Doesn't </a:t>
            </a:r>
            <a:r>
              <a:rPr lang="en-US" dirty="0"/>
              <a:t>require timber or plywood for construction activities.</a:t>
            </a:r>
          </a:p>
          <a:p>
            <a:pPr>
              <a:lnSpc>
                <a:spcPct val="120000"/>
              </a:lnSpc>
              <a:buFont typeface="Wingdings" pitchFamily="2" charset="2"/>
              <a:buChar char="Ø"/>
            </a:pPr>
            <a:r>
              <a:rPr lang="en-US" dirty="0" smtClean="0"/>
              <a:t>Casting </a:t>
            </a:r>
            <a:r>
              <a:rPr lang="en-US" dirty="0"/>
              <a:t>of walls and slabs </a:t>
            </a:r>
            <a:r>
              <a:rPr lang="en-US" dirty="0" smtClean="0"/>
              <a:t>always simultaneously hence total system forms the complete concrete structure.</a:t>
            </a:r>
            <a:endParaRPr lang="en-US" dirty="0"/>
          </a:p>
          <a:p>
            <a:pPr>
              <a:lnSpc>
                <a:spcPct val="120000"/>
              </a:lnSpc>
              <a:buFont typeface="Wingdings" pitchFamily="2" charset="2"/>
              <a:buChar char="Ø"/>
            </a:pPr>
            <a:r>
              <a:rPr lang="en-US" dirty="0" smtClean="0"/>
              <a:t>Floor </a:t>
            </a:r>
            <a:r>
              <a:rPr lang="en-US" dirty="0"/>
              <a:t>slab forms removed without moving props.</a:t>
            </a:r>
          </a:p>
          <a:p>
            <a:pPr>
              <a:lnSpc>
                <a:spcPct val="120000"/>
              </a:lnSpc>
              <a:buFont typeface="Wingdings" pitchFamily="2" charset="2"/>
              <a:buChar char="Ø"/>
            </a:pPr>
            <a:r>
              <a:rPr lang="en-US" dirty="0" smtClean="0"/>
              <a:t>Earthquake </a:t>
            </a:r>
            <a:r>
              <a:rPr lang="en-US" dirty="0"/>
              <a:t>resistance of resulting structures increases manifold.</a:t>
            </a:r>
          </a:p>
          <a:p>
            <a:pPr>
              <a:lnSpc>
                <a:spcPct val="120000"/>
              </a:lnSpc>
              <a:buFont typeface="Wingdings" pitchFamily="2" charset="2"/>
              <a:buChar char="Ø"/>
            </a:pPr>
            <a:r>
              <a:rPr lang="en-US" dirty="0" smtClean="0"/>
              <a:t>The </a:t>
            </a:r>
            <a:r>
              <a:rPr lang="en-US" dirty="0"/>
              <a:t>Formwork is specifically designed to allow rapid construction on all </a:t>
            </a:r>
            <a:r>
              <a:rPr lang="en-US" dirty="0" smtClean="0"/>
              <a:t>types of </a:t>
            </a:r>
            <a:r>
              <a:rPr lang="en-US" dirty="0"/>
              <a:t>architectural </a:t>
            </a:r>
            <a:r>
              <a:rPr lang="en-US" dirty="0" smtClean="0"/>
              <a:t>layouts</a:t>
            </a:r>
            <a:r>
              <a:rPr lang="en-US" dirty="0"/>
              <a:t> </a:t>
            </a:r>
            <a:r>
              <a:rPr lang="en-US" dirty="0" smtClean="0"/>
              <a:t>and custom-designed </a:t>
            </a:r>
            <a:r>
              <a:rPr lang="en-US" dirty="0"/>
              <a:t>to suit project requirements.</a:t>
            </a:r>
          </a:p>
          <a:p>
            <a:pPr>
              <a:lnSpc>
                <a:spcPct val="120000"/>
              </a:lnSpc>
              <a:buFont typeface="Wingdings" pitchFamily="2" charset="2"/>
              <a:buChar char="Ø"/>
            </a:pPr>
            <a:r>
              <a:rPr lang="en-US" dirty="0" smtClean="0"/>
              <a:t>The </a:t>
            </a:r>
            <a:r>
              <a:rPr lang="en-US" dirty="0"/>
              <a:t>system becomes cost effective where there is considerable repetition </a:t>
            </a:r>
            <a:r>
              <a:rPr lang="en-US" dirty="0" smtClean="0"/>
              <a:t>of floor </a:t>
            </a:r>
            <a:r>
              <a:rPr lang="en-US" dirty="0"/>
              <a:t>layouts on a project such as in the case of low cost mass housing.</a:t>
            </a:r>
          </a:p>
          <a:p>
            <a:pPr>
              <a:lnSpc>
                <a:spcPct val="120000"/>
              </a:lnSpc>
              <a:buFont typeface="Wingdings" pitchFamily="2" charset="2"/>
              <a:buChar char="Ø"/>
            </a:pPr>
            <a:r>
              <a:rPr lang="en-US" dirty="0" smtClean="0"/>
              <a:t>After </a:t>
            </a:r>
            <a:r>
              <a:rPr lang="en-US" dirty="0"/>
              <a:t>the </a:t>
            </a:r>
            <a:r>
              <a:rPr lang="en-US" dirty="0" smtClean="0"/>
              <a:t>50 </a:t>
            </a:r>
            <a:r>
              <a:rPr lang="en-US" dirty="0"/>
              <a:t>cycles of reusing of </a:t>
            </a:r>
            <a:r>
              <a:rPr lang="en-US" dirty="0" smtClean="0"/>
              <a:t>this formwork </a:t>
            </a:r>
            <a:r>
              <a:rPr lang="en-US" dirty="0"/>
              <a:t>system we will reach </a:t>
            </a:r>
            <a:r>
              <a:rPr lang="en-US" dirty="0" smtClean="0"/>
              <a:t>the breakeven </a:t>
            </a:r>
            <a:r>
              <a:rPr lang="en-US" dirty="0"/>
              <a:t>point of the conventional formwork cost</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Advantages of </a:t>
            </a:r>
            <a:br>
              <a:rPr lang="en-US" b="1" dirty="0" smtClean="0">
                <a:solidFill>
                  <a:srgbClr val="C00000"/>
                </a:solidFill>
              </a:rPr>
            </a:br>
            <a:r>
              <a:rPr lang="en-US" b="1" dirty="0" err="1" smtClean="0">
                <a:solidFill>
                  <a:srgbClr val="C00000"/>
                </a:solidFill>
              </a:rPr>
              <a:t>Aluminium</a:t>
            </a:r>
            <a:r>
              <a:rPr lang="en-US" b="1" dirty="0" smtClean="0">
                <a:solidFill>
                  <a:srgbClr val="C00000"/>
                </a:solidFill>
              </a:rPr>
              <a:t> formwork System</a:t>
            </a:r>
            <a:endParaRPr lang="en-US"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lnSpc>
                <a:spcPct val="120000"/>
              </a:lnSpc>
              <a:buFont typeface="Wingdings" pitchFamily="2" charset="2"/>
              <a:buChar char="Ø"/>
            </a:pPr>
            <a:r>
              <a:rPr lang="en-US" dirty="0" smtClean="0"/>
              <a:t>Unsurpassed construction speed with High quality finish.</a:t>
            </a:r>
          </a:p>
          <a:p>
            <a:pPr>
              <a:lnSpc>
                <a:spcPct val="120000"/>
              </a:lnSpc>
              <a:buFont typeface="Wingdings" pitchFamily="2" charset="2"/>
              <a:buChar char="Ø"/>
            </a:pPr>
            <a:r>
              <a:rPr lang="en-US" dirty="0" smtClean="0"/>
              <a:t>Eliminates plastering, saves almost 50 percent construction time.</a:t>
            </a:r>
          </a:p>
          <a:p>
            <a:pPr>
              <a:lnSpc>
                <a:spcPct val="120000"/>
              </a:lnSpc>
              <a:buFont typeface="Wingdings" pitchFamily="2" charset="2"/>
              <a:buChar char="Ø"/>
            </a:pPr>
            <a:r>
              <a:rPr lang="en-US" dirty="0" smtClean="0"/>
              <a:t>The system becomes cost effective where there is considerable repetition of floor layouts on a project such as in the case of low cost mass housing.</a:t>
            </a:r>
          </a:p>
          <a:p>
            <a:pPr>
              <a:lnSpc>
                <a:spcPct val="120000"/>
              </a:lnSpc>
              <a:buFont typeface="Wingdings" pitchFamily="2" charset="2"/>
              <a:buChar char="Ø"/>
            </a:pPr>
            <a:r>
              <a:rPr lang="en-US" dirty="0" smtClean="0"/>
              <a:t>Panels can be re used up to 200 times or even more.</a:t>
            </a:r>
          </a:p>
          <a:p>
            <a:pPr>
              <a:lnSpc>
                <a:spcPct val="120000"/>
              </a:lnSpc>
              <a:buFont typeface="Wingdings" pitchFamily="2" charset="2"/>
              <a:buChar char="Ø"/>
            </a:pPr>
            <a:r>
              <a:rPr lang="en-US" dirty="0" smtClean="0"/>
              <a:t>Erected using semiskilled </a:t>
            </a:r>
            <a:r>
              <a:rPr lang="en-US" dirty="0" err="1" smtClean="0"/>
              <a:t>labour</a:t>
            </a:r>
            <a:r>
              <a:rPr lang="en-US" dirty="0" smtClean="0"/>
              <a:t>.</a:t>
            </a:r>
          </a:p>
          <a:p>
            <a:pPr>
              <a:lnSpc>
                <a:spcPct val="120000"/>
              </a:lnSpc>
              <a:buFont typeface="Wingdings" pitchFamily="2" charset="2"/>
              <a:buChar char="Ø"/>
            </a:pPr>
            <a:r>
              <a:rPr lang="en-US" dirty="0" smtClean="0"/>
              <a:t>Requires no cranes or heavy lifting equipment.</a:t>
            </a:r>
          </a:p>
          <a:p>
            <a:pPr>
              <a:lnSpc>
                <a:spcPct val="120000"/>
              </a:lnSpc>
              <a:buFont typeface="Wingdings" pitchFamily="2" charset="2"/>
              <a:buChar char="Ø"/>
            </a:pPr>
            <a:r>
              <a:rPr lang="en-US" dirty="0" smtClean="0"/>
              <a:t>Suitable for low as well as high rise buildings.</a:t>
            </a:r>
          </a:p>
          <a:p>
            <a:pPr>
              <a:lnSpc>
                <a:spcPct val="120000"/>
              </a:lnSpc>
              <a:buFont typeface="Wingdings" pitchFamily="2" charset="2"/>
              <a:buChar char="Ø"/>
            </a:pPr>
            <a:r>
              <a:rPr lang="en-US" dirty="0" smtClean="0"/>
              <a:t>No need to use any timber or plywood.</a:t>
            </a:r>
          </a:p>
          <a:p>
            <a:pPr>
              <a:lnSpc>
                <a:spcPct val="120000"/>
              </a:lnSpc>
              <a:buFont typeface="Wingdings" pitchFamily="2" charset="2"/>
              <a:buChar char="Ø"/>
            </a:pPr>
            <a:r>
              <a:rPr lang="en-US" dirty="0" smtClean="0"/>
              <a:t>The resulting structures are highly durable and this ensures that the expenditure on maintenance is kept to a minimum.</a:t>
            </a:r>
          </a:p>
          <a:p>
            <a:pPr>
              <a:lnSpc>
                <a:spcPct val="120000"/>
              </a:lnSpc>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1557506" y="1600200"/>
            <a:ext cx="6028988"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RELATIVE COMPARISON OF IN–SITU ALUMINIUM FORM</a:t>
            </a:r>
            <a:br>
              <a:rPr lang="en-US" sz="2800" dirty="0" smtClean="0">
                <a:solidFill>
                  <a:srgbClr val="C00000"/>
                </a:solidFill>
              </a:rPr>
            </a:br>
            <a:r>
              <a:rPr lang="en-US" sz="2800" dirty="0" smtClean="0">
                <a:solidFill>
                  <a:srgbClr val="C00000"/>
                </a:solidFill>
              </a:rPr>
              <a:t>SYSTEM WITH CONVENTIONAL CONSTRUCTION</a:t>
            </a:r>
            <a:endParaRPr lang="en-US" sz="2800" dirty="0">
              <a:solidFill>
                <a:srgbClr val="C00000"/>
              </a:solidFill>
            </a:endParaRPr>
          </a:p>
        </p:txBody>
      </p:sp>
      <p:graphicFrame>
        <p:nvGraphicFramePr>
          <p:cNvPr id="4" name="Content Placeholder 3"/>
          <p:cNvGraphicFramePr>
            <a:graphicFrameLocks noGrp="1"/>
          </p:cNvGraphicFramePr>
          <p:nvPr>
            <p:ph idx="1"/>
          </p:nvPr>
        </p:nvGraphicFramePr>
        <p:xfrm>
          <a:off x="304800" y="1600200"/>
          <a:ext cx="8458201" cy="4303859"/>
        </p:xfrm>
        <a:graphic>
          <a:graphicData uri="http://schemas.openxmlformats.org/drawingml/2006/table">
            <a:tbl>
              <a:tblPr firstRow="1" bandRow="1">
                <a:tableStyleId>{073A0DAA-6AF3-43AB-8588-CEC1D06C72B9}</a:tableStyleId>
              </a:tblPr>
              <a:tblGrid>
                <a:gridCol w="579886"/>
                <a:gridCol w="1184317"/>
                <a:gridCol w="2121997"/>
                <a:gridCol w="3200400"/>
                <a:gridCol w="1371601"/>
              </a:tblGrid>
              <a:tr h="1012019">
                <a:tc>
                  <a:txBody>
                    <a:bodyPr/>
                    <a:lstStyle/>
                    <a:p>
                      <a:pPr marL="0" marR="0" algn="ctr" defTabSz="914400" rtl="0" eaLnBrk="1" latinLnBrk="0" hangingPunct="1">
                        <a:lnSpc>
                          <a:spcPct val="120000"/>
                        </a:lnSpc>
                        <a:spcBef>
                          <a:spcPts val="0"/>
                        </a:spcBef>
                        <a:spcAft>
                          <a:spcPts val="0"/>
                        </a:spcAft>
                      </a:pPr>
                      <a:r>
                        <a:rPr lang="en-US" sz="1800" b="1" kern="1200" dirty="0" smtClean="0">
                          <a:solidFill>
                            <a:schemeClr val="lt1"/>
                          </a:solidFill>
                          <a:latin typeface="Times New Roman"/>
                          <a:ea typeface="Times New Roman"/>
                          <a:cs typeface="Arial"/>
                        </a:rPr>
                        <a:t>Sl. No</a:t>
                      </a:r>
                      <a:endParaRPr lang="en-US" sz="1800" b="1" kern="1200" dirty="0">
                        <a:solidFill>
                          <a:schemeClr val="lt1"/>
                        </a:solidFill>
                        <a:latin typeface="Times New Roman"/>
                        <a:ea typeface="Times New Roman"/>
                        <a:cs typeface="Arial"/>
                      </a:endParaRPr>
                    </a:p>
                  </a:txBody>
                  <a:tcPr marL="0" marR="0" marT="0" marB="0" anchor="ctr"/>
                </a:tc>
                <a:tc>
                  <a:txBody>
                    <a:bodyPr/>
                    <a:lstStyle/>
                    <a:p>
                      <a:pPr marL="119380" marR="0" algn="ctr">
                        <a:lnSpc>
                          <a:spcPct val="120000"/>
                        </a:lnSpc>
                        <a:spcBef>
                          <a:spcPts val="0"/>
                        </a:spcBef>
                        <a:spcAft>
                          <a:spcPts val="0"/>
                        </a:spcAft>
                      </a:pPr>
                      <a:r>
                        <a:rPr lang="en-US" sz="1800" b="1" dirty="0">
                          <a:latin typeface="Times New Roman"/>
                          <a:ea typeface="Times New Roman"/>
                          <a:cs typeface="Arial"/>
                        </a:rPr>
                        <a:t>FACTOR</a:t>
                      </a:r>
                      <a:endParaRPr lang="en-US" sz="1800" dirty="0">
                        <a:latin typeface="Calibri"/>
                        <a:ea typeface="Calibri"/>
                        <a:cs typeface="Arial"/>
                      </a:endParaRPr>
                    </a:p>
                  </a:txBody>
                  <a:tcPr marL="0" marR="0" marT="0" marB="0" anchor="ctr"/>
                </a:tc>
                <a:tc>
                  <a:txBody>
                    <a:bodyPr/>
                    <a:lstStyle/>
                    <a:p>
                      <a:pPr marL="228600" marR="0">
                        <a:lnSpc>
                          <a:spcPct val="120000"/>
                        </a:lnSpc>
                        <a:spcBef>
                          <a:spcPts val="0"/>
                        </a:spcBef>
                        <a:spcAft>
                          <a:spcPts val="0"/>
                        </a:spcAft>
                      </a:pPr>
                      <a:r>
                        <a:rPr lang="en-US" sz="1800" b="1" dirty="0" smtClean="0">
                          <a:latin typeface="Times New Roman"/>
                          <a:ea typeface="Times New Roman"/>
                          <a:cs typeface="Arial"/>
                        </a:rPr>
                        <a:t>CONVENTIONAL </a:t>
                      </a:r>
                      <a:r>
                        <a:rPr lang="en-US" sz="1800" b="1" baseline="0" dirty="0" smtClean="0">
                          <a:latin typeface="Times New Roman"/>
                          <a:ea typeface="Times New Roman"/>
                          <a:cs typeface="Arial"/>
                        </a:rPr>
                        <a:t>                FORM WORK</a:t>
                      </a:r>
                      <a:endParaRPr lang="en-US" sz="1800" dirty="0">
                        <a:latin typeface="Calibri"/>
                        <a:ea typeface="Calibri"/>
                        <a:cs typeface="Arial"/>
                      </a:endParaRPr>
                    </a:p>
                  </a:txBody>
                  <a:tcPr marL="0" marR="0" marT="0" marB="0" anchor="ctr"/>
                </a:tc>
                <a:tc>
                  <a:txBody>
                    <a:bodyPr/>
                    <a:lstStyle/>
                    <a:p>
                      <a:pPr marL="292100" marR="0">
                        <a:lnSpc>
                          <a:spcPct val="120000"/>
                        </a:lnSpc>
                        <a:spcBef>
                          <a:spcPts val="0"/>
                        </a:spcBef>
                        <a:spcAft>
                          <a:spcPts val="0"/>
                        </a:spcAft>
                      </a:pPr>
                      <a:r>
                        <a:rPr lang="en-US" sz="1800" b="1" dirty="0">
                          <a:latin typeface="Times New Roman"/>
                          <a:ea typeface="Times New Roman"/>
                          <a:cs typeface="Arial"/>
                        </a:rPr>
                        <a:t>IN – SITU </a:t>
                      </a:r>
                      <a:r>
                        <a:rPr lang="en-US" sz="1800" b="1" dirty="0" smtClean="0">
                          <a:latin typeface="Times New Roman"/>
                          <a:ea typeface="Times New Roman"/>
                          <a:cs typeface="Arial"/>
                        </a:rPr>
                        <a:t>ALUMINIUM      FORM WORK</a:t>
                      </a:r>
                      <a:endParaRPr lang="en-US" sz="1800" dirty="0">
                        <a:latin typeface="Calibri"/>
                        <a:ea typeface="Calibri"/>
                        <a:cs typeface="Arial"/>
                      </a:endParaRPr>
                    </a:p>
                  </a:txBody>
                  <a:tcPr marL="0" marR="0" marT="0" marB="0" anchor="ctr"/>
                </a:tc>
                <a:tc>
                  <a:txBody>
                    <a:bodyPr/>
                    <a:lstStyle/>
                    <a:p>
                      <a:pPr marL="165100" marR="0">
                        <a:lnSpc>
                          <a:spcPct val="120000"/>
                        </a:lnSpc>
                        <a:spcBef>
                          <a:spcPts val="0"/>
                        </a:spcBef>
                        <a:spcAft>
                          <a:spcPts val="0"/>
                        </a:spcAft>
                      </a:pPr>
                      <a:r>
                        <a:rPr lang="en-US" sz="1800" b="1" dirty="0">
                          <a:latin typeface="Times New Roman"/>
                          <a:ea typeface="Times New Roman"/>
                          <a:cs typeface="Arial"/>
                        </a:rPr>
                        <a:t>REMARKS</a:t>
                      </a:r>
                      <a:endParaRPr lang="en-US" sz="1800" dirty="0">
                        <a:latin typeface="Calibri"/>
                        <a:ea typeface="Calibri"/>
                        <a:cs typeface="Arial"/>
                      </a:endParaRPr>
                    </a:p>
                  </a:txBody>
                  <a:tcPr marL="0" marR="0" marT="0" marB="0" anchor="ctr"/>
                </a:tc>
              </a:tr>
              <a:tr h="2797981">
                <a:tc>
                  <a:txBody>
                    <a:bodyPr/>
                    <a:lstStyle/>
                    <a:p>
                      <a:pPr marL="0" marR="0" algn="ctr">
                        <a:lnSpc>
                          <a:spcPct val="120000"/>
                        </a:lnSpc>
                        <a:spcBef>
                          <a:spcPts val="0"/>
                        </a:spcBef>
                        <a:spcAft>
                          <a:spcPts val="0"/>
                        </a:spcAft>
                      </a:pPr>
                      <a:r>
                        <a:rPr lang="en-US" sz="1800" dirty="0">
                          <a:latin typeface="Times New Roman"/>
                          <a:ea typeface="Times New Roman"/>
                          <a:cs typeface="Arial"/>
                        </a:rPr>
                        <a:t>1</a:t>
                      </a:r>
                      <a:endParaRPr lang="en-US" sz="1800" dirty="0">
                        <a:latin typeface="Calibri"/>
                        <a:ea typeface="Calibri"/>
                        <a:cs typeface="Arial"/>
                      </a:endParaRPr>
                    </a:p>
                  </a:txBody>
                  <a:tcPr marL="0" marR="0" marT="0" marB="0" anchor="ctr"/>
                </a:tc>
                <a:tc>
                  <a:txBody>
                    <a:bodyPr/>
                    <a:lstStyle/>
                    <a:p>
                      <a:pPr marL="0" marR="0" algn="just">
                        <a:lnSpc>
                          <a:spcPct val="120000"/>
                        </a:lnSpc>
                        <a:spcBef>
                          <a:spcPts val="0"/>
                        </a:spcBef>
                        <a:spcAft>
                          <a:spcPts val="0"/>
                        </a:spcAft>
                      </a:pPr>
                      <a:r>
                        <a:rPr lang="en-US" sz="1800" dirty="0">
                          <a:latin typeface="Times New Roman"/>
                          <a:ea typeface="Times New Roman"/>
                          <a:cs typeface="Arial"/>
                        </a:rPr>
                        <a:t>Quality</a:t>
                      </a:r>
                      <a:endParaRPr lang="en-US" sz="1800" dirty="0">
                        <a:latin typeface="Calibri"/>
                        <a:ea typeface="Calibri"/>
                        <a:cs typeface="Arial"/>
                      </a:endParaRPr>
                    </a:p>
                  </a:txBody>
                  <a:tcPr marL="0" marR="0" marT="0" marB="0" anchor="ctr"/>
                </a:tc>
                <a:tc>
                  <a:txBody>
                    <a:bodyPr/>
                    <a:lstStyle/>
                    <a:p>
                      <a:pPr marL="596900" marR="0" algn="just">
                        <a:lnSpc>
                          <a:spcPct val="120000"/>
                        </a:lnSpc>
                        <a:spcBef>
                          <a:spcPts val="0"/>
                        </a:spcBef>
                        <a:spcAft>
                          <a:spcPts val="0"/>
                        </a:spcAft>
                      </a:pPr>
                      <a:r>
                        <a:rPr lang="en-US" sz="1800" dirty="0">
                          <a:latin typeface="Times New Roman"/>
                          <a:ea typeface="Times New Roman"/>
                          <a:cs typeface="Arial"/>
                        </a:rPr>
                        <a:t>Normal</a:t>
                      </a:r>
                      <a:endParaRPr lang="en-US" sz="1800" dirty="0">
                        <a:latin typeface="Calibri"/>
                        <a:ea typeface="Calibri"/>
                        <a:cs typeface="Arial"/>
                      </a:endParaRPr>
                    </a:p>
                  </a:txBody>
                  <a:tcPr marL="0" marR="0" marT="0" marB="0" anchor="ctr"/>
                </a:tc>
                <a:tc>
                  <a:txBody>
                    <a:bodyPr/>
                    <a:lstStyle/>
                    <a:p>
                      <a:pPr marL="63500" marR="0" lvl="0" algn="just">
                        <a:lnSpc>
                          <a:spcPct val="120000"/>
                        </a:lnSpc>
                        <a:spcBef>
                          <a:spcPts val="0"/>
                        </a:spcBef>
                        <a:spcAft>
                          <a:spcPts val="0"/>
                        </a:spcAft>
                      </a:pPr>
                      <a:r>
                        <a:rPr lang="en-US" sz="1800" dirty="0" smtClean="0">
                          <a:latin typeface="Times New Roman"/>
                          <a:ea typeface="Times New Roman"/>
                          <a:cs typeface="Arial"/>
                        </a:rPr>
                        <a:t>Superior </a:t>
                      </a:r>
                      <a:r>
                        <a:rPr lang="en-US" sz="1800" dirty="0">
                          <a:latin typeface="Times New Roman"/>
                          <a:ea typeface="Times New Roman"/>
                          <a:cs typeface="Arial"/>
                        </a:rPr>
                        <a:t>In – Situ casting </a:t>
                      </a:r>
                      <a:r>
                        <a:rPr lang="en-US" sz="1800" dirty="0" smtClean="0">
                          <a:latin typeface="Times New Roman"/>
                          <a:ea typeface="Times New Roman"/>
                          <a:cs typeface="Arial"/>
                        </a:rPr>
                        <a:t>of whole </a:t>
                      </a:r>
                      <a:r>
                        <a:rPr lang="en-US" sz="1800" dirty="0">
                          <a:latin typeface="Times New Roman"/>
                          <a:ea typeface="Times New Roman"/>
                          <a:cs typeface="Arial"/>
                        </a:rPr>
                        <a:t>structure and </a:t>
                      </a:r>
                      <a:r>
                        <a:rPr lang="en-US" sz="1800" dirty="0" smtClean="0">
                          <a:latin typeface="Times New Roman"/>
                          <a:ea typeface="Times New Roman"/>
                          <a:cs typeface="Arial"/>
                        </a:rPr>
                        <a:t>all walls and slabs are casted in one continuous operation</a:t>
                      </a:r>
                      <a:r>
                        <a:rPr lang="en-US" sz="1800" dirty="0">
                          <a:latin typeface="Times New Roman"/>
                          <a:ea typeface="Times New Roman"/>
                          <a:cs typeface="Arial"/>
                        </a:rPr>
                        <a:t>, using </a:t>
                      </a:r>
                      <a:r>
                        <a:rPr lang="en-US" sz="1800" dirty="0" smtClean="0">
                          <a:latin typeface="Times New Roman"/>
                          <a:ea typeface="Times New Roman"/>
                          <a:cs typeface="Arial"/>
                        </a:rPr>
                        <a:t>controlled concrete </a:t>
                      </a:r>
                      <a:r>
                        <a:rPr lang="en-US" sz="1800" dirty="0">
                          <a:latin typeface="Times New Roman"/>
                          <a:ea typeface="Times New Roman"/>
                          <a:cs typeface="Arial"/>
                        </a:rPr>
                        <a:t>mixers obtained </a:t>
                      </a:r>
                      <a:r>
                        <a:rPr lang="en-US" sz="1800" dirty="0" smtClean="0">
                          <a:latin typeface="Times New Roman"/>
                          <a:ea typeface="Times New Roman"/>
                          <a:cs typeface="Arial"/>
                        </a:rPr>
                        <a:t>from central </a:t>
                      </a:r>
                      <a:r>
                        <a:rPr lang="en-US" sz="1800" dirty="0">
                          <a:latin typeface="Times New Roman"/>
                          <a:ea typeface="Times New Roman"/>
                          <a:cs typeface="Arial"/>
                        </a:rPr>
                        <a:t>batching, </a:t>
                      </a:r>
                      <a:r>
                        <a:rPr lang="en-US" sz="1800" dirty="0" smtClean="0">
                          <a:latin typeface="Times New Roman"/>
                          <a:ea typeface="Times New Roman"/>
                          <a:cs typeface="Arial"/>
                        </a:rPr>
                        <a:t>mixing plants </a:t>
                      </a:r>
                      <a:r>
                        <a:rPr lang="en-US" sz="1800" dirty="0">
                          <a:latin typeface="Times New Roman"/>
                          <a:ea typeface="Times New Roman"/>
                          <a:cs typeface="Arial"/>
                        </a:rPr>
                        <a:t>and </a:t>
                      </a:r>
                      <a:r>
                        <a:rPr lang="en-US" sz="1800" dirty="0" smtClean="0">
                          <a:latin typeface="Times New Roman"/>
                          <a:ea typeface="Times New Roman"/>
                          <a:cs typeface="Arial"/>
                        </a:rPr>
                        <a:t>mechanically placed </a:t>
                      </a:r>
                      <a:r>
                        <a:rPr lang="en-US" sz="1800" dirty="0">
                          <a:latin typeface="Times New Roman"/>
                          <a:ea typeface="Times New Roman"/>
                          <a:cs typeface="Arial"/>
                        </a:rPr>
                        <a:t>through </a:t>
                      </a:r>
                      <a:r>
                        <a:rPr lang="en-US" sz="1800" dirty="0" smtClean="0">
                          <a:latin typeface="Times New Roman"/>
                          <a:ea typeface="Times New Roman"/>
                          <a:cs typeface="Arial"/>
                        </a:rPr>
                        <a:t>concrete buckets </a:t>
                      </a:r>
                      <a:r>
                        <a:rPr lang="en-US" sz="1800" dirty="0">
                          <a:latin typeface="Times New Roman"/>
                          <a:ea typeface="Times New Roman"/>
                          <a:cs typeface="Arial"/>
                        </a:rPr>
                        <a:t>using </a:t>
                      </a:r>
                      <a:r>
                        <a:rPr lang="en-US" sz="1800" dirty="0" smtClean="0">
                          <a:latin typeface="Times New Roman"/>
                          <a:ea typeface="Times New Roman"/>
                          <a:cs typeface="Arial"/>
                        </a:rPr>
                        <a:t>crane</a:t>
                      </a:r>
                      <a:r>
                        <a:rPr lang="en-US" sz="1800" baseline="0" dirty="0" smtClean="0">
                          <a:latin typeface="Times New Roman"/>
                          <a:ea typeface="Times New Roman"/>
                          <a:cs typeface="Arial"/>
                        </a:rPr>
                        <a:t> </a:t>
                      </a:r>
                      <a:r>
                        <a:rPr lang="en-US" sz="1800" dirty="0" smtClean="0">
                          <a:latin typeface="Times New Roman"/>
                          <a:ea typeface="Times New Roman"/>
                          <a:cs typeface="Arial"/>
                        </a:rPr>
                        <a:t>and compacted </a:t>
                      </a:r>
                      <a:r>
                        <a:rPr lang="en-US" sz="1800" dirty="0">
                          <a:latin typeface="Times New Roman"/>
                          <a:ea typeface="Times New Roman"/>
                          <a:cs typeface="Arial"/>
                        </a:rPr>
                        <a:t>in leak </a:t>
                      </a:r>
                      <a:r>
                        <a:rPr lang="en-US" sz="1800" dirty="0" smtClean="0">
                          <a:latin typeface="Times New Roman"/>
                          <a:ea typeface="Times New Roman"/>
                          <a:cs typeface="Arial"/>
                        </a:rPr>
                        <a:t>proof moulds </a:t>
                      </a:r>
                      <a:r>
                        <a:rPr lang="en-US" sz="1800" dirty="0">
                          <a:latin typeface="Times New Roman"/>
                          <a:ea typeface="Times New Roman"/>
                          <a:cs typeface="Arial"/>
                        </a:rPr>
                        <a:t>using high </a:t>
                      </a:r>
                      <a:r>
                        <a:rPr lang="en-US" sz="1800" dirty="0" smtClean="0">
                          <a:latin typeface="Times New Roman"/>
                          <a:ea typeface="Times New Roman"/>
                          <a:cs typeface="Arial"/>
                        </a:rPr>
                        <a:t>frequency vibrators</a:t>
                      </a:r>
                      <a:endParaRPr lang="en-US" sz="1800" dirty="0">
                        <a:latin typeface="Calibri"/>
                        <a:ea typeface="Calibri"/>
                        <a:cs typeface="Arial"/>
                      </a:endParaRPr>
                    </a:p>
                  </a:txBody>
                  <a:tcPr marL="0" marR="0" marT="0" marB="0" anchor="ctr"/>
                </a:tc>
                <a:tc>
                  <a:txBody>
                    <a:bodyPr/>
                    <a:lstStyle/>
                    <a:p>
                      <a:pPr marL="63500" marR="0" algn="r">
                        <a:lnSpc>
                          <a:spcPct val="120000"/>
                        </a:lnSpc>
                        <a:spcBef>
                          <a:spcPts val="0"/>
                        </a:spcBef>
                        <a:spcAft>
                          <a:spcPts val="0"/>
                        </a:spcAft>
                      </a:pPr>
                      <a:r>
                        <a:rPr lang="en-US" sz="1800" dirty="0" smtClean="0">
                          <a:latin typeface="Times New Roman"/>
                          <a:ea typeface="Times New Roman"/>
                          <a:cs typeface="Arial"/>
                        </a:rPr>
                        <a:t>Superior quality </a:t>
                      </a:r>
                      <a:r>
                        <a:rPr lang="en-US" sz="1800" dirty="0">
                          <a:latin typeface="Times New Roman"/>
                          <a:ea typeface="Times New Roman"/>
                          <a:cs typeface="Arial"/>
                        </a:rPr>
                        <a:t>in</a:t>
                      </a:r>
                      <a:endParaRPr lang="en-US" sz="1800" dirty="0">
                        <a:latin typeface="Calibri"/>
                        <a:ea typeface="Calibri"/>
                        <a:cs typeface="Arial"/>
                      </a:endParaRPr>
                    </a:p>
                    <a:p>
                      <a:pPr marL="63500" marR="0" algn="r">
                        <a:lnSpc>
                          <a:spcPct val="120000"/>
                        </a:lnSpc>
                        <a:spcBef>
                          <a:spcPts val="0"/>
                        </a:spcBef>
                        <a:spcAft>
                          <a:spcPts val="0"/>
                        </a:spcAft>
                      </a:pPr>
                      <a:r>
                        <a:rPr lang="en-US" sz="1800" dirty="0" smtClean="0">
                          <a:latin typeface="Times New Roman"/>
                          <a:ea typeface="Times New Roman"/>
                          <a:cs typeface="Arial"/>
                        </a:rPr>
                        <a:t>Large and low cost  systematic group housing</a:t>
                      </a:r>
                      <a:endParaRPr lang="en-US" sz="1800" dirty="0">
                        <a:latin typeface="Calibri"/>
                        <a:ea typeface="Calibri"/>
                        <a:cs typeface="Arial"/>
                      </a:endParaRPr>
                    </a:p>
                  </a:txBody>
                  <a:tcPr marL="0" marR="0" marT="0"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RELATIVE COMPARISON OF IN–SITU ALUMINIUM FORM</a:t>
            </a:r>
            <a:br>
              <a:rPr lang="en-US" sz="2800" dirty="0" smtClean="0">
                <a:solidFill>
                  <a:srgbClr val="C00000"/>
                </a:solidFill>
              </a:rPr>
            </a:br>
            <a:r>
              <a:rPr lang="en-US" sz="2800" dirty="0" smtClean="0">
                <a:solidFill>
                  <a:srgbClr val="C00000"/>
                </a:solidFill>
              </a:rPr>
              <a:t>SYSTEM WITH CONVENTIONAL CONSTRUCTION</a:t>
            </a:r>
          </a:p>
        </p:txBody>
      </p:sp>
      <p:graphicFrame>
        <p:nvGraphicFramePr>
          <p:cNvPr id="5" name="Content Placeholder 3"/>
          <p:cNvGraphicFramePr>
            <a:graphicFrameLocks/>
          </p:cNvGraphicFramePr>
          <p:nvPr/>
        </p:nvGraphicFramePr>
        <p:xfrm>
          <a:off x="304800" y="1371600"/>
          <a:ext cx="8229600" cy="5031163"/>
        </p:xfrm>
        <a:graphic>
          <a:graphicData uri="http://schemas.openxmlformats.org/drawingml/2006/table">
            <a:tbl>
              <a:tblPr firstRow="1" bandRow="1">
                <a:tableStyleId>{073A0DAA-6AF3-43AB-8588-CEC1D06C72B9}</a:tableStyleId>
              </a:tblPr>
              <a:tblGrid>
                <a:gridCol w="685800"/>
                <a:gridCol w="1219200"/>
                <a:gridCol w="2438400"/>
                <a:gridCol w="2667000"/>
                <a:gridCol w="1219200"/>
              </a:tblGrid>
              <a:tr h="642043">
                <a:tc>
                  <a:txBody>
                    <a:bodyPr/>
                    <a:lstStyle/>
                    <a:p>
                      <a:pPr marL="0" marR="0" algn="ctr" defTabSz="914400" rtl="0" eaLnBrk="1" latinLnBrk="0" hangingPunct="1">
                        <a:lnSpc>
                          <a:spcPct val="120000"/>
                        </a:lnSpc>
                        <a:spcBef>
                          <a:spcPts val="0"/>
                        </a:spcBef>
                        <a:spcAft>
                          <a:spcPts val="0"/>
                        </a:spcAft>
                      </a:pPr>
                      <a:r>
                        <a:rPr lang="en-US" sz="1600" b="1" kern="1200" dirty="0" smtClean="0">
                          <a:solidFill>
                            <a:schemeClr val="lt1"/>
                          </a:solidFill>
                          <a:latin typeface="Times New Roman"/>
                          <a:ea typeface="Times New Roman"/>
                          <a:cs typeface="Arial"/>
                        </a:rPr>
                        <a:t>Sl. No</a:t>
                      </a:r>
                      <a:endParaRPr lang="en-US" sz="1600" b="1" kern="1200" dirty="0">
                        <a:solidFill>
                          <a:schemeClr val="lt1"/>
                        </a:solidFill>
                        <a:latin typeface="Times New Roman"/>
                        <a:ea typeface="Times New Roman"/>
                        <a:cs typeface="Arial"/>
                      </a:endParaRPr>
                    </a:p>
                  </a:txBody>
                  <a:tcPr marL="0" marR="0" marT="0" marB="0" anchor="ctr"/>
                </a:tc>
                <a:tc>
                  <a:txBody>
                    <a:bodyPr/>
                    <a:lstStyle/>
                    <a:p>
                      <a:pPr marL="119380" marR="0" algn="ctr">
                        <a:lnSpc>
                          <a:spcPct val="120000"/>
                        </a:lnSpc>
                        <a:spcBef>
                          <a:spcPts val="0"/>
                        </a:spcBef>
                        <a:spcAft>
                          <a:spcPts val="0"/>
                        </a:spcAft>
                      </a:pPr>
                      <a:r>
                        <a:rPr lang="en-US" sz="1600" b="1" dirty="0">
                          <a:latin typeface="Times New Roman"/>
                          <a:ea typeface="Times New Roman"/>
                          <a:cs typeface="Arial"/>
                        </a:rPr>
                        <a:t>FACTOR</a:t>
                      </a:r>
                      <a:endParaRPr lang="en-US" sz="1600" dirty="0">
                        <a:latin typeface="Calibri"/>
                        <a:ea typeface="Calibri"/>
                        <a:cs typeface="Arial"/>
                      </a:endParaRPr>
                    </a:p>
                  </a:txBody>
                  <a:tcPr marL="0" marR="0" marT="0" marB="0" anchor="ctr"/>
                </a:tc>
                <a:tc>
                  <a:txBody>
                    <a:bodyPr/>
                    <a:lstStyle/>
                    <a:p>
                      <a:pPr marL="228600" marR="0">
                        <a:lnSpc>
                          <a:spcPct val="120000"/>
                        </a:lnSpc>
                        <a:spcBef>
                          <a:spcPts val="0"/>
                        </a:spcBef>
                        <a:spcAft>
                          <a:spcPts val="0"/>
                        </a:spcAft>
                      </a:pPr>
                      <a:r>
                        <a:rPr lang="en-US" sz="1600" b="1" dirty="0" smtClean="0">
                          <a:latin typeface="Times New Roman"/>
                          <a:ea typeface="Times New Roman"/>
                          <a:cs typeface="Arial"/>
                        </a:rPr>
                        <a:t>CONVENTIONAL </a:t>
                      </a:r>
                      <a:r>
                        <a:rPr lang="en-US" sz="1600" b="1" baseline="0" dirty="0" smtClean="0">
                          <a:latin typeface="Times New Roman"/>
                          <a:ea typeface="Times New Roman"/>
                          <a:cs typeface="Arial"/>
                        </a:rPr>
                        <a:t>                FORM WORK</a:t>
                      </a:r>
                      <a:endParaRPr lang="en-US" sz="1600" dirty="0">
                        <a:latin typeface="Calibri"/>
                        <a:ea typeface="Calibri"/>
                        <a:cs typeface="Arial"/>
                      </a:endParaRPr>
                    </a:p>
                  </a:txBody>
                  <a:tcPr marL="0" marR="0" marT="0" marB="0" anchor="ctr"/>
                </a:tc>
                <a:tc>
                  <a:txBody>
                    <a:bodyPr/>
                    <a:lstStyle/>
                    <a:p>
                      <a:pPr marL="292100" marR="0">
                        <a:lnSpc>
                          <a:spcPct val="120000"/>
                        </a:lnSpc>
                        <a:spcBef>
                          <a:spcPts val="0"/>
                        </a:spcBef>
                        <a:spcAft>
                          <a:spcPts val="0"/>
                        </a:spcAft>
                      </a:pPr>
                      <a:r>
                        <a:rPr lang="en-US" sz="1600" b="1" dirty="0">
                          <a:latin typeface="Times New Roman"/>
                          <a:ea typeface="Times New Roman"/>
                          <a:cs typeface="Arial"/>
                        </a:rPr>
                        <a:t>IN – SITU </a:t>
                      </a:r>
                      <a:r>
                        <a:rPr lang="en-US" sz="1600" b="1" dirty="0" smtClean="0">
                          <a:latin typeface="Times New Roman"/>
                          <a:ea typeface="Times New Roman"/>
                          <a:cs typeface="Arial"/>
                        </a:rPr>
                        <a:t>ALUMINIUM      FORM WORK</a:t>
                      </a:r>
                      <a:endParaRPr lang="en-US" sz="1600" dirty="0">
                        <a:latin typeface="Calibri"/>
                        <a:ea typeface="Calibri"/>
                        <a:cs typeface="Arial"/>
                      </a:endParaRPr>
                    </a:p>
                  </a:txBody>
                  <a:tcPr marL="0" marR="0" marT="0" marB="0" anchor="ctr"/>
                </a:tc>
                <a:tc>
                  <a:txBody>
                    <a:bodyPr/>
                    <a:lstStyle/>
                    <a:p>
                      <a:pPr marL="165100" marR="0">
                        <a:lnSpc>
                          <a:spcPct val="120000"/>
                        </a:lnSpc>
                        <a:spcBef>
                          <a:spcPts val="0"/>
                        </a:spcBef>
                        <a:spcAft>
                          <a:spcPts val="0"/>
                        </a:spcAft>
                      </a:pPr>
                      <a:r>
                        <a:rPr lang="en-US" sz="1600" b="1" dirty="0">
                          <a:latin typeface="Times New Roman"/>
                          <a:ea typeface="Times New Roman"/>
                          <a:cs typeface="Arial"/>
                        </a:rPr>
                        <a:t>REMARKS</a:t>
                      </a:r>
                      <a:endParaRPr lang="en-US" sz="1600" dirty="0">
                        <a:latin typeface="Calibri"/>
                        <a:ea typeface="Calibri"/>
                        <a:cs typeface="Arial"/>
                      </a:endParaRPr>
                    </a:p>
                  </a:txBody>
                  <a:tcPr marL="0" marR="0" marT="0" marB="0" anchor="ctr"/>
                </a:tc>
              </a:tr>
              <a:tr h="3881951">
                <a:tc>
                  <a:txBody>
                    <a:bodyPr/>
                    <a:lstStyle/>
                    <a:p>
                      <a:pPr marL="0" marR="0" algn="just">
                        <a:lnSpc>
                          <a:spcPct val="120000"/>
                        </a:lnSpc>
                        <a:spcBef>
                          <a:spcPts val="0"/>
                        </a:spcBef>
                        <a:spcAft>
                          <a:spcPts val="0"/>
                        </a:spcAft>
                      </a:pPr>
                      <a:r>
                        <a:rPr lang="en-US" sz="1600" dirty="0">
                          <a:latin typeface="Times New Roman"/>
                          <a:ea typeface="Times New Roman"/>
                          <a:cs typeface="Arial"/>
                        </a:rPr>
                        <a:t>2</a:t>
                      </a:r>
                      <a:endParaRPr lang="en-US" sz="1600" dirty="0">
                        <a:latin typeface="Calibri"/>
                        <a:ea typeface="Calibri"/>
                        <a:cs typeface="Arial"/>
                      </a:endParaRPr>
                    </a:p>
                  </a:txBody>
                  <a:tcPr marL="0" marR="0" marT="0" marB="0" anchor="ctr"/>
                </a:tc>
                <a:tc>
                  <a:txBody>
                    <a:bodyPr/>
                    <a:lstStyle/>
                    <a:p>
                      <a:pPr marL="63500" marR="0" algn="just">
                        <a:lnSpc>
                          <a:spcPct val="120000"/>
                        </a:lnSpc>
                        <a:spcBef>
                          <a:spcPts val="0"/>
                        </a:spcBef>
                        <a:spcAft>
                          <a:spcPts val="0"/>
                        </a:spcAft>
                      </a:pPr>
                      <a:r>
                        <a:rPr lang="en-US" sz="1600" dirty="0">
                          <a:latin typeface="Times New Roman"/>
                          <a:ea typeface="Times New Roman"/>
                          <a:cs typeface="Arial"/>
                        </a:rPr>
                        <a:t>Speed of</a:t>
                      </a:r>
                      <a:endParaRPr lang="en-US" sz="1600" dirty="0">
                        <a:latin typeface="Calibri"/>
                        <a:ea typeface="Calibri"/>
                        <a:cs typeface="Arial"/>
                      </a:endParaRPr>
                    </a:p>
                    <a:p>
                      <a:pPr marL="63500" marR="0" algn="just">
                        <a:lnSpc>
                          <a:spcPct val="120000"/>
                        </a:lnSpc>
                        <a:spcBef>
                          <a:spcPts val="0"/>
                        </a:spcBef>
                        <a:spcAft>
                          <a:spcPts val="0"/>
                        </a:spcAft>
                      </a:pPr>
                      <a:r>
                        <a:rPr lang="en-US" sz="1600" dirty="0">
                          <a:latin typeface="Times New Roman"/>
                          <a:ea typeface="Times New Roman"/>
                          <a:cs typeface="Arial"/>
                        </a:rPr>
                        <a:t>construction.</a:t>
                      </a:r>
                      <a:endParaRPr lang="en-US" sz="1600" dirty="0">
                        <a:latin typeface="Calibri"/>
                        <a:ea typeface="Calibri"/>
                        <a:cs typeface="Arial"/>
                      </a:endParaRPr>
                    </a:p>
                  </a:txBody>
                  <a:tcPr marL="0" marR="0" marT="0" marB="0" anchor="ctr"/>
                </a:tc>
                <a:tc>
                  <a:txBody>
                    <a:bodyPr/>
                    <a:lstStyle/>
                    <a:p>
                      <a:pPr marL="63500" marR="0" algn="just" defTabSz="914400" rtl="0" eaLnBrk="1" latinLnBrk="0" hangingPunct="1">
                        <a:lnSpc>
                          <a:spcPct val="120000"/>
                        </a:lnSpc>
                        <a:spcBef>
                          <a:spcPts val="0"/>
                        </a:spcBef>
                        <a:spcAft>
                          <a:spcPts val="0"/>
                        </a:spcAft>
                      </a:pPr>
                      <a:r>
                        <a:rPr lang="en-US" sz="1600" kern="1200" dirty="0">
                          <a:solidFill>
                            <a:schemeClr val="dk1"/>
                          </a:solidFill>
                          <a:latin typeface="Times New Roman"/>
                          <a:ea typeface="Times New Roman"/>
                          <a:cs typeface="Arial"/>
                        </a:rPr>
                        <a:t>The pace </a:t>
                      </a:r>
                      <a:r>
                        <a:rPr lang="en-US" sz="1600" kern="1200" dirty="0" smtClean="0">
                          <a:solidFill>
                            <a:schemeClr val="dk1"/>
                          </a:solidFill>
                          <a:latin typeface="Times New Roman"/>
                          <a:ea typeface="Times New Roman"/>
                          <a:cs typeface="Arial"/>
                        </a:rPr>
                        <a:t>of construction </a:t>
                      </a:r>
                      <a:r>
                        <a:rPr lang="en-US" sz="1600" kern="1200" dirty="0">
                          <a:solidFill>
                            <a:schemeClr val="dk1"/>
                          </a:solidFill>
                          <a:latin typeface="Times New Roman"/>
                          <a:ea typeface="Times New Roman"/>
                          <a:cs typeface="Arial"/>
                        </a:rPr>
                        <a:t>is </a:t>
                      </a:r>
                      <a:r>
                        <a:rPr lang="en-US" sz="1600" kern="1200" dirty="0" smtClean="0">
                          <a:solidFill>
                            <a:schemeClr val="dk1"/>
                          </a:solidFill>
                          <a:latin typeface="Times New Roman"/>
                          <a:ea typeface="Times New Roman"/>
                          <a:cs typeface="Arial"/>
                        </a:rPr>
                        <a:t>slow due </a:t>
                      </a:r>
                      <a:r>
                        <a:rPr lang="en-US" sz="1600" kern="1200" dirty="0">
                          <a:solidFill>
                            <a:schemeClr val="dk1"/>
                          </a:solidFill>
                          <a:latin typeface="Times New Roman"/>
                          <a:ea typeface="Times New Roman"/>
                          <a:cs typeface="Arial"/>
                        </a:rPr>
                        <a:t>to step </a:t>
                      </a:r>
                      <a:r>
                        <a:rPr lang="en-US" sz="1600" kern="1200" dirty="0" smtClean="0">
                          <a:solidFill>
                            <a:schemeClr val="dk1"/>
                          </a:solidFill>
                          <a:latin typeface="Times New Roman"/>
                          <a:ea typeface="Times New Roman"/>
                          <a:cs typeface="Arial"/>
                        </a:rPr>
                        <a:t>by step completion </a:t>
                      </a:r>
                      <a:r>
                        <a:rPr lang="en-US" sz="1600" kern="1200" dirty="0">
                          <a:solidFill>
                            <a:schemeClr val="dk1"/>
                          </a:solidFill>
                          <a:latin typeface="Times New Roman"/>
                          <a:ea typeface="Times New Roman"/>
                          <a:cs typeface="Arial"/>
                        </a:rPr>
                        <a:t>of </a:t>
                      </a:r>
                      <a:r>
                        <a:rPr lang="en-US" sz="1600" kern="1200" dirty="0" smtClean="0">
                          <a:solidFill>
                            <a:schemeClr val="dk1"/>
                          </a:solidFill>
                          <a:latin typeface="Times New Roman"/>
                          <a:ea typeface="Times New Roman"/>
                          <a:cs typeface="Arial"/>
                        </a:rPr>
                        <a:t>different stages </a:t>
                      </a:r>
                      <a:r>
                        <a:rPr lang="en-US" sz="1600" kern="1200" dirty="0">
                          <a:solidFill>
                            <a:schemeClr val="dk1"/>
                          </a:solidFill>
                          <a:latin typeface="Times New Roman"/>
                          <a:ea typeface="Times New Roman"/>
                          <a:cs typeface="Arial"/>
                        </a:rPr>
                        <a:t>of activity the</a:t>
                      </a:r>
                    </a:p>
                    <a:p>
                      <a:pPr marL="63500" marR="0" algn="just" defTabSz="914400" rtl="0" eaLnBrk="1" latinLnBrk="0" hangingPunct="1">
                        <a:lnSpc>
                          <a:spcPct val="120000"/>
                        </a:lnSpc>
                        <a:spcBef>
                          <a:spcPts val="0"/>
                        </a:spcBef>
                        <a:spcAft>
                          <a:spcPts val="0"/>
                        </a:spcAft>
                      </a:pPr>
                      <a:r>
                        <a:rPr lang="en-US" sz="1600" kern="1200" dirty="0">
                          <a:solidFill>
                            <a:schemeClr val="dk1"/>
                          </a:solidFill>
                          <a:latin typeface="Times New Roman"/>
                          <a:ea typeface="Times New Roman"/>
                          <a:cs typeface="Arial"/>
                        </a:rPr>
                        <a:t>masonry is required </a:t>
                      </a:r>
                      <a:r>
                        <a:rPr lang="en-US" sz="1600" kern="1200" dirty="0" smtClean="0">
                          <a:solidFill>
                            <a:schemeClr val="dk1"/>
                          </a:solidFill>
                          <a:latin typeface="Times New Roman"/>
                          <a:ea typeface="Times New Roman"/>
                          <a:cs typeface="Arial"/>
                        </a:rPr>
                        <a:t>to be </a:t>
                      </a:r>
                      <a:r>
                        <a:rPr lang="en-US" sz="1600" kern="1200" dirty="0">
                          <a:solidFill>
                            <a:schemeClr val="dk1"/>
                          </a:solidFill>
                          <a:latin typeface="Times New Roman"/>
                          <a:ea typeface="Times New Roman"/>
                          <a:cs typeface="Arial"/>
                        </a:rPr>
                        <a:t>laid brick by </a:t>
                      </a:r>
                      <a:r>
                        <a:rPr lang="en-US" sz="1600" kern="1200" dirty="0" smtClean="0">
                          <a:solidFill>
                            <a:schemeClr val="dk1"/>
                          </a:solidFill>
                          <a:latin typeface="Times New Roman"/>
                          <a:ea typeface="Times New Roman"/>
                          <a:cs typeface="Arial"/>
                        </a:rPr>
                        <a:t>brick, Erection </a:t>
                      </a:r>
                      <a:r>
                        <a:rPr lang="en-US" sz="1600" kern="1200" dirty="0">
                          <a:solidFill>
                            <a:schemeClr val="dk1"/>
                          </a:solidFill>
                          <a:latin typeface="Times New Roman"/>
                          <a:ea typeface="Times New Roman"/>
                          <a:cs typeface="Arial"/>
                        </a:rPr>
                        <a:t>of formwork,</a:t>
                      </a:r>
                    </a:p>
                    <a:p>
                      <a:pPr marL="63500" marR="0" algn="just" defTabSz="914400" rtl="0" eaLnBrk="1" latinLnBrk="0" hangingPunct="1">
                        <a:lnSpc>
                          <a:spcPct val="120000"/>
                        </a:lnSpc>
                        <a:spcBef>
                          <a:spcPts val="0"/>
                        </a:spcBef>
                        <a:spcAft>
                          <a:spcPts val="0"/>
                        </a:spcAft>
                      </a:pPr>
                      <a:r>
                        <a:rPr lang="en-US" sz="1600" kern="1200" dirty="0" smtClean="0">
                          <a:solidFill>
                            <a:schemeClr val="dk1"/>
                          </a:solidFill>
                          <a:latin typeface="Times New Roman"/>
                          <a:ea typeface="Times New Roman"/>
                          <a:cs typeface="Arial"/>
                        </a:rPr>
                        <a:t>Concreting and </a:t>
                      </a:r>
                      <a:r>
                        <a:rPr lang="en-US" sz="1600" kern="1200" dirty="0" err="1" smtClean="0">
                          <a:solidFill>
                            <a:schemeClr val="dk1"/>
                          </a:solidFill>
                          <a:latin typeface="Times New Roman"/>
                          <a:ea typeface="Times New Roman"/>
                          <a:cs typeface="Arial"/>
                        </a:rPr>
                        <a:t>deshuttering</a:t>
                      </a:r>
                      <a:r>
                        <a:rPr lang="en-US" sz="1600" kern="1200" dirty="0" smtClean="0">
                          <a:solidFill>
                            <a:schemeClr val="dk1"/>
                          </a:solidFill>
                          <a:latin typeface="Times New Roman"/>
                          <a:ea typeface="Times New Roman"/>
                          <a:cs typeface="Arial"/>
                        </a:rPr>
                        <a:t> </a:t>
                      </a:r>
                      <a:r>
                        <a:rPr lang="en-US" sz="1600" kern="1200" dirty="0">
                          <a:solidFill>
                            <a:schemeClr val="dk1"/>
                          </a:solidFill>
                          <a:latin typeface="Times New Roman"/>
                          <a:ea typeface="Times New Roman"/>
                          <a:cs typeface="Arial"/>
                        </a:rPr>
                        <a:t>forms is </a:t>
                      </a:r>
                      <a:r>
                        <a:rPr lang="en-US" sz="1600" kern="1200" dirty="0" smtClean="0">
                          <a:solidFill>
                            <a:schemeClr val="dk1"/>
                          </a:solidFill>
                          <a:latin typeface="Times New Roman"/>
                          <a:ea typeface="Times New Roman"/>
                          <a:cs typeface="Arial"/>
                        </a:rPr>
                        <a:t>a two </a:t>
                      </a:r>
                      <a:r>
                        <a:rPr lang="en-US" sz="1600" kern="1200" dirty="0">
                          <a:solidFill>
                            <a:schemeClr val="dk1"/>
                          </a:solidFill>
                          <a:latin typeface="Times New Roman"/>
                          <a:ea typeface="Times New Roman"/>
                          <a:cs typeface="Arial"/>
                        </a:rPr>
                        <a:t>week cycle. </a:t>
                      </a:r>
                      <a:r>
                        <a:rPr lang="en-US" sz="1600" kern="1200" dirty="0" smtClean="0">
                          <a:solidFill>
                            <a:schemeClr val="dk1"/>
                          </a:solidFill>
                          <a:latin typeface="Times New Roman"/>
                          <a:ea typeface="Times New Roman"/>
                          <a:cs typeface="Arial"/>
                        </a:rPr>
                        <a:t>The plastering </a:t>
                      </a:r>
                      <a:r>
                        <a:rPr lang="en-US" sz="1600" kern="1200" dirty="0">
                          <a:solidFill>
                            <a:schemeClr val="dk1"/>
                          </a:solidFill>
                          <a:latin typeface="Times New Roman"/>
                          <a:ea typeface="Times New Roman"/>
                          <a:cs typeface="Arial"/>
                        </a:rPr>
                        <a:t>and </a:t>
                      </a:r>
                      <a:r>
                        <a:rPr lang="en-US" sz="1600" kern="1200" dirty="0" smtClean="0">
                          <a:solidFill>
                            <a:schemeClr val="dk1"/>
                          </a:solidFill>
                          <a:latin typeface="Times New Roman"/>
                          <a:ea typeface="Times New Roman"/>
                          <a:cs typeface="Arial"/>
                        </a:rPr>
                        <a:t>other finishing activities can commence only thereafter</a:t>
                      </a:r>
                      <a:r>
                        <a:rPr lang="en-US" sz="1600" dirty="0">
                          <a:latin typeface="Times New Roman"/>
                          <a:ea typeface="Times New Roman"/>
                          <a:cs typeface="Arial"/>
                        </a:rPr>
                        <a:t>.</a:t>
                      </a:r>
                      <a:endParaRPr lang="en-US" sz="1600" dirty="0">
                        <a:latin typeface="Calibri"/>
                        <a:ea typeface="Calibri"/>
                        <a:cs typeface="Arial"/>
                      </a:endParaRPr>
                    </a:p>
                  </a:txBody>
                  <a:tcPr marL="182880" marR="182880" marT="0" marB="0" anchor="ctr"/>
                </a:tc>
                <a:tc>
                  <a:txBody>
                    <a:bodyPr/>
                    <a:lstStyle/>
                    <a:p>
                      <a:pPr marL="63500" marR="0" algn="just">
                        <a:lnSpc>
                          <a:spcPct val="120000"/>
                        </a:lnSpc>
                        <a:spcBef>
                          <a:spcPts val="0"/>
                        </a:spcBef>
                        <a:spcAft>
                          <a:spcPts val="0"/>
                        </a:spcAft>
                      </a:pPr>
                      <a:r>
                        <a:rPr lang="en-US" sz="1600" dirty="0">
                          <a:latin typeface="Times New Roman"/>
                          <a:ea typeface="Times New Roman"/>
                          <a:cs typeface="Arial"/>
                        </a:rPr>
                        <a:t>In this system, the walls </a:t>
                      </a:r>
                      <a:r>
                        <a:rPr lang="en-US" sz="1600" dirty="0" smtClean="0">
                          <a:latin typeface="Times New Roman"/>
                          <a:ea typeface="Times New Roman"/>
                          <a:cs typeface="Arial"/>
                        </a:rPr>
                        <a:t>and floors </a:t>
                      </a:r>
                      <a:r>
                        <a:rPr lang="en-US" sz="1600" dirty="0">
                          <a:latin typeface="Times New Roman"/>
                          <a:ea typeface="Times New Roman"/>
                          <a:cs typeface="Arial"/>
                        </a:rPr>
                        <a:t>are cast together in </a:t>
                      </a:r>
                      <a:r>
                        <a:rPr lang="en-US" sz="1600" dirty="0" smtClean="0">
                          <a:latin typeface="Times New Roman"/>
                          <a:ea typeface="Times New Roman"/>
                          <a:cs typeface="Arial"/>
                        </a:rPr>
                        <a:t>one continuous </a:t>
                      </a:r>
                      <a:r>
                        <a:rPr lang="en-US" sz="1600" dirty="0">
                          <a:latin typeface="Times New Roman"/>
                          <a:ea typeface="Times New Roman"/>
                          <a:cs typeface="Arial"/>
                        </a:rPr>
                        <a:t>operation in </a:t>
                      </a:r>
                      <a:r>
                        <a:rPr lang="en-US" sz="1600" dirty="0" smtClean="0">
                          <a:latin typeface="Times New Roman"/>
                          <a:ea typeface="Times New Roman"/>
                          <a:cs typeface="Arial"/>
                        </a:rPr>
                        <a:t>matter of </a:t>
                      </a:r>
                      <a:r>
                        <a:rPr lang="en-US" sz="1600" dirty="0">
                          <a:latin typeface="Times New Roman"/>
                          <a:ea typeface="Times New Roman"/>
                          <a:cs typeface="Arial"/>
                        </a:rPr>
                        <a:t>few hours and in </a:t>
                      </a:r>
                      <a:r>
                        <a:rPr lang="en-US" sz="1600" dirty="0" smtClean="0">
                          <a:latin typeface="Times New Roman"/>
                          <a:ea typeface="Times New Roman"/>
                          <a:cs typeface="Arial"/>
                        </a:rPr>
                        <a:t>built accelerated </a:t>
                      </a:r>
                      <a:r>
                        <a:rPr lang="en-US" sz="1600" dirty="0">
                          <a:latin typeface="Times New Roman"/>
                          <a:ea typeface="Times New Roman"/>
                          <a:cs typeface="Arial"/>
                        </a:rPr>
                        <a:t>curing </a:t>
                      </a:r>
                      <a:r>
                        <a:rPr lang="en-US" sz="1600" dirty="0" smtClean="0">
                          <a:latin typeface="Times New Roman"/>
                          <a:ea typeface="Times New Roman"/>
                          <a:cs typeface="Arial"/>
                        </a:rPr>
                        <a:t>overnight</a:t>
                      </a:r>
                      <a:r>
                        <a:rPr lang="en-US" sz="1600" baseline="0" dirty="0" smtClean="0">
                          <a:latin typeface="Calibri"/>
                          <a:ea typeface="Times New Roman"/>
                          <a:cs typeface="Arial"/>
                        </a:rPr>
                        <a:t> </a:t>
                      </a:r>
                      <a:r>
                        <a:rPr lang="en-US" sz="1600" dirty="0" smtClean="0">
                          <a:latin typeface="Times New Roman"/>
                          <a:ea typeface="Times New Roman"/>
                          <a:cs typeface="Arial"/>
                        </a:rPr>
                        <a:t>enable </a:t>
                      </a:r>
                      <a:r>
                        <a:rPr lang="en-US" sz="1600" dirty="0">
                          <a:latin typeface="Times New Roman"/>
                          <a:ea typeface="Times New Roman"/>
                          <a:cs typeface="Arial"/>
                        </a:rPr>
                        <a:t>removal and re-use </a:t>
                      </a:r>
                      <a:r>
                        <a:rPr lang="en-US" sz="1600" dirty="0" smtClean="0">
                          <a:latin typeface="Times New Roman"/>
                          <a:ea typeface="Times New Roman"/>
                          <a:cs typeface="Arial"/>
                        </a:rPr>
                        <a:t>of</a:t>
                      </a:r>
                      <a:r>
                        <a:rPr lang="en-US" sz="1600" baseline="0" dirty="0" smtClean="0">
                          <a:latin typeface="Calibri"/>
                          <a:ea typeface="Times New Roman"/>
                          <a:cs typeface="Arial"/>
                        </a:rPr>
                        <a:t> </a:t>
                      </a:r>
                      <a:r>
                        <a:rPr lang="en-US" sz="1600" dirty="0" smtClean="0">
                          <a:latin typeface="Times New Roman"/>
                          <a:ea typeface="Times New Roman"/>
                          <a:cs typeface="Arial"/>
                        </a:rPr>
                        <a:t>forms </a:t>
                      </a:r>
                      <a:r>
                        <a:rPr lang="en-US" sz="1600" dirty="0">
                          <a:latin typeface="Times New Roman"/>
                          <a:ea typeface="Times New Roman"/>
                          <a:cs typeface="Arial"/>
                        </a:rPr>
                        <a:t>on daily cycle basis.</a:t>
                      </a:r>
                      <a:endParaRPr lang="en-US" sz="1600" dirty="0">
                        <a:latin typeface="Calibri"/>
                        <a:ea typeface="Calibri"/>
                        <a:cs typeface="Arial"/>
                      </a:endParaRPr>
                    </a:p>
                  </a:txBody>
                  <a:tcPr marL="182880" marR="182880" marT="0" marB="0" anchor="ctr"/>
                </a:tc>
                <a:tc>
                  <a:txBody>
                    <a:bodyPr/>
                    <a:lstStyle/>
                    <a:p>
                      <a:pPr marL="63500" marR="0" algn="just">
                        <a:lnSpc>
                          <a:spcPct val="120000"/>
                        </a:lnSpc>
                        <a:spcBef>
                          <a:spcPts val="0"/>
                        </a:spcBef>
                        <a:spcAft>
                          <a:spcPts val="0"/>
                        </a:spcAft>
                      </a:pPr>
                      <a:r>
                        <a:rPr lang="en-US" sz="1600" dirty="0" smtClean="0">
                          <a:latin typeface="Times New Roman"/>
                          <a:ea typeface="Times New Roman"/>
                          <a:cs typeface="Arial"/>
                        </a:rPr>
                        <a:t>System of construction is much </a:t>
                      </a:r>
                      <a:r>
                        <a:rPr lang="en-US" sz="1600" dirty="0">
                          <a:latin typeface="Times New Roman"/>
                          <a:ea typeface="Times New Roman"/>
                          <a:cs typeface="Arial"/>
                        </a:rPr>
                        <a:t>faster.</a:t>
                      </a:r>
                      <a:endParaRPr lang="en-US" sz="1600" dirty="0">
                        <a:latin typeface="Calibri"/>
                        <a:ea typeface="Calibri"/>
                        <a:cs typeface="Arial"/>
                      </a:endParaRPr>
                    </a:p>
                  </a:txBody>
                  <a:tcPr marL="0" marR="0"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RELATIVE COMPARISON OF IN–SITU ALUMINIUM FORM</a:t>
            </a:r>
            <a:br>
              <a:rPr lang="en-US" sz="2800" dirty="0" smtClean="0">
                <a:solidFill>
                  <a:srgbClr val="C00000"/>
                </a:solidFill>
              </a:rPr>
            </a:br>
            <a:r>
              <a:rPr lang="en-US" sz="2800" dirty="0" smtClean="0">
                <a:solidFill>
                  <a:srgbClr val="C00000"/>
                </a:solidFill>
              </a:rPr>
              <a:t>SYSTEM WITH CONVENTIONAL CONSTRUCTION</a:t>
            </a:r>
          </a:p>
        </p:txBody>
      </p:sp>
      <p:graphicFrame>
        <p:nvGraphicFramePr>
          <p:cNvPr id="5" name="Content Placeholder 3"/>
          <p:cNvGraphicFramePr>
            <a:graphicFrameLocks/>
          </p:cNvGraphicFramePr>
          <p:nvPr/>
        </p:nvGraphicFramePr>
        <p:xfrm>
          <a:off x="304800" y="1600200"/>
          <a:ext cx="8229600" cy="4224528"/>
        </p:xfrm>
        <a:graphic>
          <a:graphicData uri="http://schemas.openxmlformats.org/drawingml/2006/table">
            <a:tbl>
              <a:tblPr firstRow="1" bandRow="1">
                <a:tableStyleId>{073A0DAA-6AF3-43AB-8588-CEC1D06C72B9}</a:tableStyleId>
              </a:tblPr>
              <a:tblGrid>
                <a:gridCol w="564213"/>
                <a:gridCol w="1152308"/>
                <a:gridCol w="2563587"/>
                <a:gridCol w="2579260"/>
                <a:gridCol w="1370232"/>
              </a:tblGrid>
              <a:tr h="370840">
                <a:tc>
                  <a:txBody>
                    <a:bodyPr/>
                    <a:lstStyle/>
                    <a:p>
                      <a:pPr marL="0" marR="0" algn="ctr" defTabSz="914400" rtl="0" eaLnBrk="1" latinLnBrk="0" hangingPunct="1">
                        <a:lnSpc>
                          <a:spcPct val="110000"/>
                        </a:lnSpc>
                        <a:spcBef>
                          <a:spcPts val="0"/>
                        </a:spcBef>
                        <a:spcAft>
                          <a:spcPts val="0"/>
                        </a:spcAft>
                      </a:pPr>
                      <a:r>
                        <a:rPr lang="en-US" sz="1400" b="1" kern="1200" dirty="0" smtClean="0">
                          <a:solidFill>
                            <a:schemeClr val="lt1"/>
                          </a:solidFill>
                          <a:latin typeface="Times New Roman"/>
                          <a:ea typeface="Times New Roman"/>
                          <a:cs typeface="Arial"/>
                        </a:rPr>
                        <a:t>Sl. No</a:t>
                      </a:r>
                      <a:endParaRPr lang="en-US" sz="1400" b="1" kern="1200" dirty="0">
                        <a:solidFill>
                          <a:schemeClr val="lt1"/>
                        </a:solidFill>
                        <a:latin typeface="Times New Roman"/>
                        <a:ea typeface="Times New Roman"/>
                        <a:cs typeface="Arial"/>
                      </a:endParaRPr>
                    </a:p>
                  </a:txBody>
                  <a:tcPr marT="0" marB="0" anchor="ctr"/>
                </a:tc>
                <a:tc>
                  <a:txBody>
                    <a:bodyPr/>
                    <a:lstStyle/>
                    <a:p>
                      <a:pPr marL="119380" marR="0" algn="ctr">
                        <a:lnSpc>
                          <a:spcPct val="110000"/>
                        </a:lnSpc>
                        <a:spcBef>
                          <a:spcPts val="0"/>
                        </a:spcBef>
                        <a:spcAft>
                          <a:spcPts val="0"/>
                        </a:spcAft>
                      </a:pPr>
                      <a:r>
                        <a:rPr lang="en-US" sz="1400" b="1" dirty="0">
                          <a:latin typeface="Times New Roman"/>
                          <a:ea typeface="Times New Roman"/>
                          <a:cs typeface="Arial"/>
                        </a:rPr>
                        <a:t>FACTOR</a:t>
                      </a:r>
                      <a:endParaRPr lang="en-US" sz="1400" dirty="0">
                        <a:latin typeface="Calibri"/>
                        <a:ea typeface="Calibri"/>
                        <a:cs typeface="Arial"/>
                      </a:endParaRPr>
                    </a:p>
                  </a:txBody>
                  <a:tcPr marT="0" marB="0" anchor="ctr"/>
                </a:tc>
                <a:tc>
                  <a:txBody>
                    <a:bodyPr/>
                    <a:lstStyle/>
                    <a:p>
                      <a:pPr marL="228600" marR="0">
                        <a:lnSpc>
                          <a:spcPct val="110000"/>
                        </a:lnSpc>
                        <a:spcBef>
                          <a:spcPts val="0"/>
                        </a:spcBef>
                        <a:spcAft>
                          <a:spcPts val="0"/>
                        </a:spcAft>
                      </a:pPr>
                      <a:r>
                        <a:rPr lang="en-US" sz="1400" b="1" dirty="0" smtClean="0">
                          <a:latin typeface="Times New Roman"/>
                          <a:ea typeface="Times New Roman"/>
                          <a:cs typeface="Arial"/>
                        </a:rPr>
                        <a:t>CONVENTIONAL </a:t>
                      </a:r>
                      <a:r>
                        <a:rPr lang="en-US" sz="1400" b="1" baseline="0" dirty="0" smtClean="0">
                          <a:latin typeface="Times New Roman"/>
                          <a:ea typeface="Times New Roman"/>
                          <a:cs typeface="Arial"/>
                        </a:rPr>
                        <a:t>                FORM WORK</a:t>
                      </a:r>
                      <a:endParaRPr lang="en-US" sz="1400" dirty="0">
                        <a:latin typeface="Calibri"/>
                        <a:ea typeface="Calibri"/>
                        <a:cs typeface="Arial"/>
                      </a:endParaRPr>
                    </a:p>
                  </a:txBody>
                  <a:tcPr marT="0" marB="0" anchor="ctr"/>
                </a:tc>
                <a:tc>
                  <a:txBody>
                    <a:bodyPr/>
                    <a:lstStyle/>
                    <a:p>
                      <a:pPr marL="292100" marR="0">
                        <a:lnSpc>
                          <a:spcPct val="110000"/>
                        </a:lnSpc>
                        <a:spcBef>
                          <a:spcPts val="0"/>
                        </a:spcBef>
                        <a:spcAft>
                          <a:spcPts val="0"/>
                        </a:spcAft>
                      </a:pPr>
                      <a:r>
                        <a:rPr lang="en-US" sz="1400" b="1" dirty="0">
                          <a:latin typeface="Times New Roman"/>
                          <a:ea typeface="Times New Roman"/>
                          <a:cs typeface="Arial"/>
                        </a:rPr>
                        <a:t>IN – SITU </a:t>
                      </a:r>
                      <a:r>
                        <a:rPr lang="en-US" sz="1400" b="1" dirty="0" smtClean="0">
                          <a:latin typeface="Times New Roman"/>
                          <a:ea typeface="Times New Roman"/>
                          <a:cs typeface="Arial"/>
                        </a:rPr>
                        <a:t>ALUMINIUM      FORM WORK</a:t>
                      </a:r>
                      <a:endParaRPr lang="en-US" sz="1400" dirty="0">
                        <a:latin typeface="Calibri"/>
                        <a:ea typeface="Calibri"/>
                        <a:cs typeface="Arial"/>
                      </a:endParaRPr>
                    </a:p>
                  </a:txBody>
                  <a:tcPr marT="0" marB="0" anchor="ctr"/>
                </a:tc>
                <a:tc>
                  <a:txBody>
                    <a:bodyPr/>
                    <a:lstStyle/>
                    <a:p>
                      <a:pPr marL="165100" marR="0">
                        <a:lnSpc>
                          <a:spcPct val="110000"/>
                        </a:lnSpc>
                        <a:spcBef>
                          <a:spcPts val="0"/>
                        </a:spcBef>
                        <a:spcAft>
                          <a:spcPts val="0"/>
                        </a:spcAft>
                      </a:pPr>
                      <a:r>
                        <a:rPr lang="en-US" sz="1400" b="1" dirty="0">
                          <a:latin typeface="Times New Roman"/>
                          <a:ea typeface="Times New Roman"/>
                          <a:cs typeface="Arial"/>
                        </a:rPr>
                        <a:t>REMARKS</a:t>
                      </a:r>
                      <a:endParaRPr lang="en-US" sz="1400" dirty="0">
                        <a:latin typeface="Calibri"/>
                        <a:ea typeface="Calibri"/>
                        <a:cs typeface="Arial"/>
                      </a:endParaRPr>
                    </a:p>
                  </a:txBody>
                  <a:tcPr marT="0" marB="0" anchor="ctr"/>
                </a:tc>
              </a:tr>
              <a:tr h="370840">
                <a:tc>
                  <a:txBody>
                    <a:bodyPr/>
                    <a:lstStyle/>
                    <a:p>
                      <a:pPr marL="0" marR="53340" algn="r">
                        <a:lnSpc>
                          <a:spcPct val="110000"/>
                        </a:lnSpc>
                        <a:spcBef>
                          <a:spcPts val="0"/>
                        </a:spcBef>
                        <a:spcAft>
                          <a:spcPts val="0"/>
                        </a:spcAft>
                      </a:pPr>
                      <a:r>
                        <a:rPr lang="en-US" sz="1400" dirty="0">
                          <a:latin typeface="Times New Roman"/>
                          <a:ea typeface="Times New Roman"/>
                          <a:cs typeface="Arial"/>
                        </a:rPr>
                        <a:t>3</a:t>
                      </a:r>
                      <a:endParaRPr lang="en-US" sz="1400" dirty="0">
                        <a:latin typeface="Calibri"/>
                        <a:ea typeface="Calibri"/>
                        <a:cs typeface="Arial"/>
                      </a:endParaRPr>
                    </a:p>
                  </a:txBody>
                  <a:tcPr marT="0" marB="0" anchor="ctr"/>
                </a:tc>
                <a:tc>
                  <a:txBody>
                    <a:bodyPr/>
                    <a:lstStyle/>
                    <a:p>
                      <a:pPr marL="63500" marR="0">
                        <a:lnSpc>
                          <a:spcPct val="110000"/>
                        </a:lnSpc>
                        <a:spcBef>
                          <a:spcPts val="0"/>
                        </a:spcBef>
                        <a:spcAft>
                          <a:spcPts val="0"/>
                        </a:spcAft>
                      </a:pPr>
                      <a:r>
                        <a:rPr lang="en-US" sz="1400" dirty="0">
                          <a:latin typeface="Times New Roman"/>
                          <a:ea typeface="Times New Roman"/>
                          <a:cs typeface="Arial"/>
                        </a:rPr>
                        <a:t>Aesthetics.</a:t>
                      </a:r>
                      <a:endParaRPr lang="en-US" sz="1400" dirty="0">
                        <a:latin typeface="Calibri"/>
                        <a:ea typeface="Calibri"/>
                        <a:cs typeface="Arial"/>
                      </a:endParaRPr>
                    </a:p>
                  </a:txBody>
                  <a:tcPr marT="0" marB="0" anchor="ctr"/>
                </a:tc>
                <a:tc>
                  <a:txBody>
                    <a:bodyPr/>
                    <a:lstStyle/>
                    <a:p>
                      <a:pPr marL="50800" marR="0">
                        <a:lnSpc>
                          <a:spcPct val="110000"/>
                        </a:lnSpc>
                        <a:spcBef>
                          <a:spcPts val="0"/>
                        </a:spcBef>
                        <a:spcAft>
                          <a:spcPts val="0"/>
                        </a:spcAft>
                      </a:pPr>
                      <a:r>
                        <a:rPr lang="en-US" sz="1400" dirty="0">
                          <a:latin typeface="Times New Roman"/>
                          <a:ea typeface="Times New Roman"/>
                          <a:cs typeface="Arial"/>
                        </a:rPr>
                        <a:t>In  the  case  of  RCC structural framework</a:t>
                      </a:r>
                      <a:endParaRPr lang="en-US" sz="1400" dirty="0">
                        <a:latin typeface="Calibri"/>
                        <a:ea typeface="Calibri"/>
                        <a:cs typeface="Arial"/>
                      </a:endParaRPr>
                    </a:p>
                    <a:p>
                      <a:pPr marL="50800" marR="0">
                        <a:lnSpc>
                          <a:spcPct val="110000"/>
                        </a:lnSpc>
                        <a:spcBef>
                          <a:spcPts val="0"/>
                        </a:spcBef>
                        <a:spcAft>
                          <a:spcPts val="0"/>
                        </a:spcAft>
                      </a:pPr>
                      <a:r>
                        <a:rPr lang="en-US" sz="1400" dirty="0">
                          <a:latin typeface="Times New Roman"/>
                          <a:ea typeface="Times New Roman"/>
                          <a:cs typeface="Arial"/>
                        </a:rPr>
                        <a:t>of column and beams</a:t>
                      </a:r>
                      <a:endParaRPr lang="en-US" sz="1400" dirty="0">
                        <a:latin typeface="Calibri"/>
                        <a:ea typeface="Calibri"/>
                        <a:cs typeface="Arial"/>
                      </a:endParaRPr>
                    </a:p>
                    <a:p>
                      <a:pPr marL="50800" marR="0">
                        <a:lnSpc>
                          <a:spcPct val="110000"/>
                        </a:lnSpc>
                        <a:spcBef>
                          <a:spcPts val="0"/>
                        </a:spcBef>
                        <a:spcAft>
                          <a:spcPts val="0"/>
                        </a:spcAft>
                      </a:pPr>
                      <a:r>
                        <a:rPr lang="en-US" sz="1400" dirty="0">
                          <a:latin typeface="Times New Roman"/>
                          <a:ea typeface="Times New Roman"/>
                          <a:cs typeface="Arial"/>
                        </a:rPr>
                        <a:t>with partition brick walls is used for  construction, the columns and beams show unsightly projections in room interiors.</a:t>
                      </a:r>
                      <a:endParaRPr lang="en-US" sz="1400" dirty="0">
                        <a:latin typeface="Calibri"/>
                        <a:ea typeface="Calibri"/>
                        <a:cs typeface="Arial"/>
                      </a:endParaRPr>
                    </a:p>
                  </a:txBody>
                  <a:tcPr marT="0" marB="0" anchor="ctr"/>
                </a:tc>
                <a:tc>
                  <a:txBody>
                    <a:bodyPr/>
                    <a:lstStyle/>
                    <a:p>
                      <a:pPr marL="63500" marR="0">
                        <a:lnSpc>
                          <a:spcPct val="110000"/>
                        </a:lnSpc>
                        <a:spcBef>
                          <a:spcPts val="0"/>
                        </a:spcBef>
                        <a:spcAft>
                          <a:spcPts val="0"/>
                        </a:spcAft>
                      </a:pPr>
                      <a:r>
                        <a:rPr lang="en-US" sz="1400" dirty="0">
                          <a:latin typeface="Times New Roman"/>
                          <a:ea typeface="Times New Roman"/>
                          <a:cs typeface="Arial"/>
                        </a:rPr>
                        <a:t>The Room – Sized wall </a:t>
                      </a:r>
                      <a:r>
                        <a:rPr lang="en-US" sz="1400" dirty="0" smtClean="0">
                          <a:latin typeface="Times New Roman"/>
                          <a:ea typeface="Times New Roman"/>
                          <a:cs typeface="Arial"/>
                        </a:rPr>
                        <a:t>panels and </a:t>
                      </a:r>
                      <a:r>
                        <a:rPr lang="en-US" sz="1400" dirty="0">
                          <a:latin typeface="Times New Roman"/>
                          <a:ea typeface="Times New Roman"/>
                          <a:cs typeface="Arial"/>
                        </a:rPr>
                        <a:t>the ceiling elements </a:t>
                      </a:r>
                      <a:r>
                        <a:rPr lang="en-US" sz="1400" dirty="0" smtClean="0">
                          <a:latin typeface="Times New Roman"/>
                          <a:ea typeface="Times New Roman"/>
                          <a:cs typeface="Arial"/>
                        </a:rPr>
                        <a:t>cast against </a:t>
                      </a:r>
                      <a:r>
                        <a:rPr lang="en-US" sz="1400" dirty="0">
                          <a:latin typeface="Times New Roman"/>
                          <a:ea typeface="Times New Roman"/>
                          <a:cs typeface="Arial"/>
                        </a:rPr>
                        <a:t>steel plates have smooth </a:t>
                      </a:r>
                      <a:r>
                        <a:rPr lang="en-US" sz="1400" dirty="0" smtClean="0">
                          <a:latin typeface="Times New Roman"/>
                          <a:ea typeface="Times New Roman"/>
                          <a:cs typeface="Arial"/>
                        </a:rPr>
                        <a:t>finishing </a:t>
                      </a:r>
                      <a:r>
                        <a:rPr lang="en-US" sz="1400" dirty="0">
                          <a:latin typeface="Times New Roman"/>
                          <a:ea typeface="Times New Roman"/>
                          <a:cs typeface="Arial"/>
                        </a:rPr>
                        <a:t>and the interiors have neat and </a:t>
                      </a:r>
                      <a:r>
                        <a:rPr lang="en-US" sz="1400" dirty="0" smtClean="0">
                          <a:latin typeface="Times New Roman"/>
                          <a:ea typeface="Times New Roman"/>
                          <a:cs typeface="Arial"/>
                        </a:rPr>
                        <a:t>clean lines </a:t>
                      </a:r>
                      <a:r>
                        <a:rPr lang="en-US" sz="1400" dirty="0">
                          <a:latin typeface="Times New Roman"/>
                          <a:ea typeface="Times New Roman"/>
                          <a:cs typeface="Arial"/>
                        </a:rPr>
                        <a:t>without  unsightly projections in various corners</a:t>
                      </a:r>
                      <a:r>
                        <a:rPr lang="en-US" sz="1400" dirty="0" smtClean="0">
                          <a:latin typeface="Times New Roman"/>
                          <a:ea typeface="Times New Roman"/>
                          <a:cs typeface="Arial"/>
                        </a:rPr>
                        <a:t>. </a:t>
                      </a:r>
                      <a:endParaRPr lang="en-US" sz="1400" dirty="0">
                        <a:latin typeface="Calibri"/>
                        <a:ea typeface="Calibri"/>
                        <a:cs typeface="Arial"/>
                      </a:endParaRPr>
                    </a:p>
                    <a:p>
                      <a:pPr marL="63500" marR="0">
                        <a:lnSpc>
                          <a:spcPct val="110000"/>
                        </a:lnSpc>
                        <a:spcBef>
                          <a:spcPts val="0"/>
                        </a:spcBef>
                        <a:spcAft>
                          <a:spcPts val="0"/>
                        </a:spcAft>
                      </a:pPr>
                      <a:r>
                        <a:rPr lang="en-US" sz="1400" dirty="0">
                          <a:latin typeface="Times New Roman"/>
                          <a:ea typeface="Times New Roman"/>
                          <a:cs typeface="Arial"/>
                        </a:rPr>
                        <a:t>The  walls  and  ceilings  also have smooth even surfaces, which only need </a:t>
                      </a:r>
                      <a:r>
                        <a:rPr lang="en-US" sz="1400" dirty="0" err="1" smtClean="0">
                          <a:latin typeface="Times New Roman"/>
                          <a:ea typeface="Times New Roman"/>
                          <a:cs typeface="Arial"/>
                        </a:rPr>
                        <a:t>colour</a:t>
                      </a:r>
                      <a:r>
                        <a:rPr lang="en-US" sz="1400" dirty="0" smtClean="0">
                          <a:latin typeface="Times New Roman"/>
                          <a:ea typeface="Times New Roman"/>
                          <a:cs typeface="Arial"/>
                        </a:rPr>
                        <a:t>/white wash</a:t>
                      </a:r>
                      <a:endParaRPr lang="en-US" sz="1400" dirty="0">
                        <a:latin typeface="Calibri"/>
                        <a:ea typeface="Calibri"/>
                        <a:cs typeface="Arial"/>
                      </a:endParaRPr>
                    </a:p>
                  </a:txBody>
                  <a:tcPr marT="0" marB="0" anchor="ctr"/>
                </a:tc>
                <a:tc>
                  <a:txBody>
                    <a:bodyPr/>
                    <a:lstStyle/>
                    <a:p>
                      <a:pPr>
                        <a:lnSpc>
                          <a:spcPct val="110000"/>
                        </a:lnSpc>
                      </a:pPr>
                      <a:endParaRPr lang="en-US" sz="1400" dirty="0"/>
                    </a:p>
                  </a:txBody>
                  <a:tcPr anchor="ctr"/>
                </a:tc>
              </a:tr>
              <a:tr h="370840">
                <a:tc>
                  <a:txBody>
                    <a:bodyPr/>
                    <a:lstStyle/>
                    <a:p>
                      <a:pPr marL="0" marR="53340" algn="r">
                        <a:lnSpc>
                          <a:spcPct val="110000"/>
                        </a:lnSpc>
                        <a:spcBef>
                          <a:spcPts val="0"/>
                        </a:spcBef>
                        <a:spcAft>
                          <a:spcPts val="0"/>
                        </a:spcAft>
                      </a:pPr>
                      <a:r>
                        <a:rPr lang="en-US" sz="1400" dirty="0">
                          <a:latin typeface="Times New Roman"/>
                          <a:ea typeface="Times New Roman"/>
                          <a:cs typeface="Arial"/>
                        </a:rPr>
                        <a:t>4</a:t>
                      </a:r>
                      <a:endParaRPr lang="en-US" sz="1400" dirty="0">
                        <a:latin typeface="Calibri"/>
                        <a:ea typeface="Calibri"/>
                        <a:cs typeface="Arial"/>
                      </a:endParaRPr>
                    </a:p>
                  </a:txBody>
                  <a:tcPr marT="0" marB="0" anchor="ctr"/>
                </a:tc>
                <a:tc>
                  <a:txBody>
                    <a:bodyPr/>
                    <a:lstStyle/>
                    <a:p>
                      <a:pPr marL="63500" marR="0">
                        <a:lnSpc>
                          <a:spcPct val="110000"/>
                        </a:lnSpc>
                        <a:spcBef>
                          <a:spcPts val="0"/>
                        </a:spcBef>
                        <a:spcAft>
                          <a:spcPts val="0"/>
                        </a:spcAft>
                      </a:pPr>
                      <a:r>
                        <a:rPr lang="en-US" sz="1400">
                          <a:latin typeface="Times New Roman"/>
                          <a:ea typeface="Times New Roman"/>
                          <a:cs typeface="Arial"/>
                        </a:rPr>
                        <a:t>External</a:t>
                      </a:r>
                      <a:endParaRPr lang="en-US" sz="1400">
                        <a:latin typeface="Calibri"/>
                        <a:ea typeface="Calibri"/>
                        <a:cs typeface="Arial"/>
                      </a:endParaRPr>
                    </a:p>
                    <a:p>
                      <a:pPr marL="63500" marR="0">
                        <a:lnSpc>
                          <a:spcPct val="110000"/>
                        </a:lnSpc>
                        <a:spcBef>
                          <a:spcPts val="0"/>
                        </a:spcBef>
                        <a:spcAft>
                          <a:spcPts val="0"/>
                        </a:spcAft>
                      </a:pPr>
                      <a:r>
                        <a:rPr lang="en-US" sz="1400">
                          <a:latin typeface="Times New Roman"/>
                          <a:ea typeface="Times New Roman"/>
                          <a:cs typeface="Arial"/>
                        </a:rPr>
                        <a:t>finishes.</a:t>
                      </a:r>
                      <a:endParaRPr lang="en-US" sz="1400">
                        <a:latin typeface="Calibri"/>
                        <a:ea typeface="Calibri"/>
                        <a:cs typeface="Arial"/>
                      </a:endParaRPr>
                    </a:p>
                  </a:txBody>
                  <a:tcPr marT="0" marB="0" anchor="ctr"/>
                </a:tc>
                <a:tc>
                  <a:txBody>
                    <a:bodyPr/>
                    <a:lstStyle/>
                    <a:p>
                      <a:pPr marL="50800" marR="0">
                        <a:lnSpc>
                          <a:spcPct val="110000"/>
                        </a:lnSpc>
                        <a:spcBef>
                          <a:spcPts val="0"/>
                        </a:spcBef>
                        <a:spcAft>
                          <a:spcPts val="0"/>
                        </a:spcAft>
                      </a:pPr>
                      <a:r>
                        <a:rPr lang="en-US" sz="1400" dirty="0" smtClean="0">
                          <a:latin typeface="Times New Roman"/>
                          <a:ea typeface="Times New Roman"/>
                          <a:cs typeface="Arial"/>
                        </a:rPr>
                        <a:t>Cement plastered brickwork, painted with cement based paint</a:t>
                      </a:r>
                      <a:r>
                        <a:rPr lang="en-US" sz="1400" dirty="0">
                          <a:latin typeface="Times New Roman"/>
                          <a:ea typeface="Times New Roman"/>
                          <a:cs typeface="Arial"/>
                        </a:rPr>
                        <a:t>.  </a:t>
                      </a:r>
                      <a:r>
                        <a:rPr lang="en-US" sz="1400" dirty="0" smtClean="0">
                          <a:latin typeface="Times New Roman"/>
                          <a:ea typeface="Times New Roman"/>
                          <a:cs typeface="Arial"/>
                        </a:rPr>
                        <a:t>Finishing needs painting </a:t>
                      </a:r>
                      <a:r>
                        <a:rPr lang="en-US" sz="1400" dirty="0">
                          <a:latin typeface="Times New Roman"/>
                          <a:ea typeface="Times New Roman"/>
                          <a:cs typeface="Arial"/>
                        </a:rPr>
                        <a:t>every in </a:t>
                      </a:r>
                      <a:r>
                        <a:rPr lang="en-US" sz="1400" dirty="0" smtClean="0">
                          <a:latin typeface="Times New Roman"/>
                          <a:ea typeface="Times New Roman"/>
                          <a:cs typeface="Arial"/>
                        </a:rPr>
                        <a:t>three years</a:t>
                      </a:r>
                      <a:r>
                        <a:rPr lang="en-US" sz="1400" dirty="0">
                          <a:latin typeface="Times New Roman"/>
                          <a:ea typeface="Times New Roman"/>
                          <a:cs typeface="Arial"/>
                        </a:rPr>
                        <a:t>.</a:t>
                      </a:r>
                      <a:endParaRPr lang="en-US" sz="1400" dirty="0">
                        <a:latin typeface="Calibri"/>
                        <a:ea typeface="Calibri"/>
                        <a:cs typeface="Arial"/>
                      </a:endParaRPr>
                    </a:p>
                  </a:txBody>
                  <a:tcPr marT="0" marB="0" anchor="ctr"/>
                </a:tc>
                <a:tc>
                  <a:txBody>
                    <a:bodyPr/>
                    <a:lstStyle/>
                    <a:p>
                      <a:pPr marL="63500" marR="0">
                        <a:lnSpc>
                          <a:spcPct val="110000"/>
                        </a:lnSpc>
                        <a:spcBef>
                          <a:spcPts val="0"/>
                        </a:spcBef>
                        <a:spcAft>
                          <a:spcPts val="0"/>
                        </a:spcAft>
                      </a:pPr>
                      <a:r>
                        <a:rPr lang="en-US" sz="1400" dirty="0" smtClean="0">
                          <a:latin typeface="Times New Roman"/>
                          <a:ea typeface="Times New Roman"/>
                          <a:cs typeface="Arial"/>
                        </a:rPr>
                        <a:t>Textured / pattern </a:t>
                      </a:r>
                      <a:r>
                        <a:rPr lang="en-US" sz="1400" dirty="0" err="1" smtClean="0">
                          <a:latin typeface="Times New Roman"/>
                          <a:ea typeface="Times New Roman"/>
                          <a:cs typeface="Arial"/>
                        </a:rPr>
                        <a:t>coloured</a:t>
                      </a:r>
                      <a:r>
                        <a:rPr lang="en-US" sz="1400" dirty="0" smtClean="0">
                          <a:latin typeface="Times New Roman"/>
                          <a:ea typeface="Times New Roman"/>
                          <a:cs typeface="Arial"/>
                        </a:rPr>
                        <a:t> concrete </a:t>
                      </a:r>
                      <a:r>
                        <a:rPr lang="en-US" sz="1400" dirty="0" err="1" smtClean="0">
                          <a:latin typeface="Times New Roman"/>
                          <a:ea typeface="Times New Roman"/>
                          <a:cs typeface="Arial"/>
                        </a:rPr>
                        <a:t>facia</a:t>
                      </a:r>
                      <a:r>
                        <a:rPr lang="en-US" sz="1400" dirty="0" smtClean="0">
                          <a:latin typeface="Times New Roman"/>
                          <a:ea typeface="Times New Roman"/>
                          <a:cs typeface="Arial"/>
                        </a:rPr>
                        <a:t> can be provided</a:t>
                      </a:r>
                      <a:r>
                        <a:rPr lang="en-US" sz="1400" dirty="0">
                          <a:latin typeface="Times New Roman"/>
                          <a:ea typeface="Times New Roman"/>
                          <a:cs typeface="Arial"/>
                        </a:rPr>
                        <a:t>.  </a:t>
                      </a:r>
                      <a:r>
                        <a:rPr lang="en-US" sz="1400" dirty="0" smtClean="0">
                          <a:latin typeface="Times New Roman"/>
                          <a:ea typeface="Times New Roman"/>
                          <a:cs typeface="Arial"/>
                        </a:rPr>
                        <a:t>This will need  no frequent </a:t>
                      </a:r>
                      <a:r>
                        <a:rPr lang="en-US" sz="1400" dirty="0">
                          <a:latin typeface="Times New Roman"/>
                          <a:ea typeface="Times New Roman"/>
                          <a:cs typeface="Arial"/>
                        </a:rPr>
                        <a:t>repainting.</a:t>
                      </a:r>
                      <a:endParaRPr lang="en-US" sz="1400" dirty="0">
                        <a:latin typeface="Calibri"/>
                        <a:ea typeface="Calibri"/>
                        <a:cs typeface="Arial"/>
                      </a:endParaRPr>
                    </a:p>
                  </a:txBody>
                  <a:tcPr marT="0" marB="0" anchor="ctr"/>
                </a:tc>
                <a:tc>
                  <a:txBody>
                    <a:bodyPr/>
                    <a:lstStyle/>
                    <a:p>
                      <a:pPr marL="63500" marR="0">
                        <a:lnSpc>
                          <a:spcPct val="110000"/>
                        </a:lnSpc>
                        <a:spcBef>
                          <a:spcPts val="0"/>
                        </a:spcBef>
                        <a:spcAft>
                          <a:spcPts val="0"/>
                        </a:spcAft>
                      </a:pPr>
                      <a:r>
                        <a:rPr lang="en-US" sz="1400" dirty="0" smtClean="0">
                          <a:latin typeface="Times New Roman"/>
                          <a:ea typeface="Times New Roman"/>
                          <a:cs typeface="Arial"/>
                        </a:rPr>
                        <a:t>Permanent </a:t>
                      </a:r>
                      <a:r>
                        <a:rPr lang="en-US" sz="1400" dirty="0" err="1" smtClean="0">
                          <a:latin typeface="Times New Roman"/>
                          <a:ea typeface="Times New Roman"/>
                          <a:cs typeface="Arial"/>
                        </a:rPr>
                        <a:t>facia</a:t>
                      </a:r>
                      <a:r>
                        <a:rPr lang="en-US" sz="1400" dirty="0" smtClean="0">
                          <a:latin typeface="Times New Roman"/>
                          <a:ea typeface="Times New Roman"/>
                          <a:cs typeface="Arial"/>
                        </a:rPr>
                        <a:t> finishes feasible with minor extra initial </a:t>
                      </a:r>
                      <a:r>
                        <a:rPr lang="en-US" sz="1400" dirty="0">
                          <a:latin typeface="Times New Roman"/>
                          <a:ea typeface="Times New Roman"/>
                          <a:cs typeface="Arial"/>
                        </a:rPr>
                        <a:t>cost</a:t>
                      </a:r>
                      <a:endParaRPr lang="en-US" sz="1400" dirty="0">
                        <a:latin typeface="Calibri"/>
                        <a:ea typeface="Calibri"/>
                        <a:cs typeface="Arial"/>
                      </a:endParaRPr>
                    </a:p>
                  </a:txBody>
                  <a:tcPr marT="0" marB="0"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C00000"/>
                </a:solidFill>
              </a:rPr>
              <a:t>RELATIVE COMPARISON OF IN–SITU ALUMINIUM FORM</a:t>
            </a:r>
            <a:br>
              <a:rPr lang="en-US" sz="2800" dirty="0" smtClean="0">
                <a:solidFill>
                  <a:srgbClr val="C00000"/>
                </a:solidFill>
              </a:rPr>
            </a:br>
            <a:r>
              <a:rPr lang="en-US" sz="2800" dirty="0" smtClean="0">
                <a:solidFill>
                  <a:srgbClr val="C00000"/>
                </a:solidFill>
              </a:rPr>
              <a:t>SYSTEM WITH CONVENTIONAL CONSTRUCTION</a:t>
            </a:r>
          </a:p>
        </p:txBody>
      </p:sp>
      <p:graphicFrame>
        <p:nvGraphicFramePr>
          <p:cNvPr id="5" name="Content Placeholder 3"/>
          <p:cNvGraphicFramePr>
            <a:graphicFrameLocks/>
          </p:cNvGraphicFramePr>
          <p:nvPr/>
        </p:nvGraphicFramePr>
        <p:xfrm>
          <a:off x="457200" y="1371853"/>
          <a:ext cx="8229600" cy="5510784"/>
        </p:xfrm>
        <a:graphic>
          <a:graphicData uri="http://schemas.openxmlformats.org/drawingml/2006/table">
            <a:tbl>
              <a:tblPr firstRow="1" bandRow="1">
                <a:tableStyleId>{073A0DAA-6AF3-43AB-8588-CEC1D06C72B9}</a:tableStyleId>
              </a:tblPr>
              <a:tblGrid>
                <a:gridCol w="457200"/>
                <a:gridCol w="1295400"/>
                <a:gridCol w="2527508"/>
                <a:gridCol w="2579260"/>
                <a:gridCol w="1370232"/>
              </a:tblGrid>
              <a:tr h="370840">
                <a:tc>
                  <a:txBody>
                    <a:bodyPr/>
                    <a:lstStyle/>
                    <a:p>
                      <a:pPr marL="0" marR="0" algn="ctr" defTabSz="914400" rtl="0" eaLnBrk="1" latinLnBrk="0" hangingPunct="1">
                        <a:lnSpc>
                          <a:spcPct val="110000"/>
                        </a:lnSpc>
                        <a:spcBef>
                          <a:spcPts val="0"/>
                        </a:spcBef>
                        <a:spcAft>
                          <a:spcPts val="0"/>
                        </a:spcAft>
                      </a:pPr>
                      <a:r>
                        <a:rPr lang="en-US" sz="1400" b="1" kern="1200" dirty="0" smtClean="0">
                          <a:solidFill>
                            <a:schemeClr val="lt1"/>
                          </a:solidFill>
                          <a:latin typeface="Times New Roman"/>
                          <a:ea typeface="Times New Roman"/>
                          <a:cs typeface="Arial"/>
                        </a:rPr>
                        <a:t>Sl. No</a:t>
                      </a:r>
                      <a:endParaRPr lang="en-US" sz="1400" b="1" kern="1200" dirty="0">
                        <a:solidFill>
                          <a:schemeClr val="lt1"/>
                        </a:solidFill>
                        <a:latin typeface="Times New Roman"/>
                        <a:ea typeface="Times New Roman"/>
                        <a:cs typeface="Arial"/>
                      </a:endParaRPr>
                    </a:p>
                  </a:txBody>
                  <a:tcPr marT="0" marB="0" anchor="ctr"/>
                </a:tc>
                <a:tc>
                  <a:txBody>
                    <a:bodyPr/>
                    <a:lstStyle/>
                    <a:p>
                      <a:pPr marL="119380" marR="0" algn="ctr">
                        <a:lnSpc>
                          <a:spcPct val="110000"/>
                        </a:lnSpc>
                        <a:spcBef>
                          <a:spcPts val="0"/>
                        </a:spcBef>
                        <a:spcAft>
                          <a:spcPts val="0"/>
                        </a:spcAft>
                      </a:pPr>
                      <a:r>
                        <a:rPr lang="en-US" sz="1400" b="1" dirty="0">
                          <a:latin typeface="Times New Roman"/>
                          <a:ea typeface="Times New Roman"/>
                          <a:cs typeface="Arial"/>
                        </a:rPr>
                        <a:t>FACTOR</a:t>
                      </a:r>
                      <a:endParaRPr lang="en-US" sz="1400" dirty="0">
                        <a:latin typeface="Calibri"/>
                        <a:ea typeface="Calibri"/>
                        <a:cs typeface="Arial"/>
                      </a:endParaRPr>
                    </a:p>
                  </a:txBody>
                  <a:tcPr marT="0" marB="0" anchor="ctr"/>
                </a:tc>
                <a:tc>
                  <a:txBody>
                    <a:bodyPr/>
                    <a:lstStyle/>
                    <a:p>
                      <a:pPr marL="228600" marR="0">
                        <a:lnSpc>
                          <a:spcPct val="110000"/>
                        </a:lnSpc>
                        <a:spcBef>
                          <a:spcPts val="0"/>
                        </a:spcBef>
                        <a:spcAft>
                          <a:spcPts val="0"/>
                        </a:spcAft>
                      </a:pPr>
                      <a:r>
                        <a:rPr lang="en-US" sz="1400" b="1" dirty="0" smtClean="0">
                          <a:latin typeface="Times New Roman"/>
                          <a:ea typeface="Times New Roman"/>
                          <a:cs typeface="Arial"/>
                        </a:rPr>
                        <a:t>CONVENTIONAL </a:t>
                      </a:r>
                      <a:r>
                        <a:rPr lang="en-US" sz="1400" b="1" baseline="0" dirty="0" smtClean="0">
                          <a:latin typeface="Times New Roman"/>
                          <a:ea typeface="Times New Roman"/>
                          <a:cs typeface="Arial"/>
                        </a:rPr>
                        <a:t>                FORM WORK</a:t>
                      </a:r>
                      <a:endParaRPr lang="en-US" sz="1400" dirty="0">
                        <a:latin typeface="Calibri"/>
                        <a:ea typeface="Calibri"/>
                        <a:cs typeface="Arial"/>
                      </a:endParaRPr>
                    </a:p>
                  </a:txBody>
                  <a:tcPr marT="0" marB="0" anchor="ctr"/>
                </a:tc>
                <a:tc>
                  <a:txBody>
                    <a:bodyPr/>
                    <a:lstStyle/>
                    <a:p>
                      <a:pPr marL="292100" marR="0">
                        <a:lnSpc>
                          <a:spcPct val="110000"/>
                        </a:lnSpc>
                        <a:spcBef>
                          <a:spcPts val="0"/>
                        </a:spcBef>
                        <a:spcAft>
                          <a:spcPts val="0"/>
                        </a:spcAft>
                      </a:pPr>
                      <a:r>
                        <a:rPr lang="en-US" sz="1400" b="1" dirty="0">
                          <a:latin typeface="Times New Roman"/>
                          <a:ea typeface="Times New Roman"/>
                          <a:cs typeface="Arial"/>
                        </a:rPr>
                        <a:t>IN – SITU </a:t>
                      </a:r>
                      <a:r>
                        <a:rPr lang="en-US" sz="1400" b="1" dirty="0" smtClean="0">
                          <a:latin typeface="Times New Roman"/>
                          <a:ea typeface="Times New Roman"/>
                          <a:cs typeface="Arial"/>
                        </a:rPr>
                        <a:t>ALUMINIUM      FORM WORK</a:t>
                      </a:r>
                      <a:endParaRPr lang="en-US" sz="1400" dirty="0">
                        <a:latin typeface="Calibri"/>
                        <a:ea typeface="Calibri"/>
                        <a:cs typeface="Arial"/>
                      </a:endParaRPr>
                    </a:p>
                  </a:txBody>
                  <a:tcPr marT="0" marB="0" anchor="ctr"/>
                </a:tc>
                <a:tc>
                  <a:txBody>
                    <a:bodyPr/>
                    <a:lstStyle/>
                    <a:p>
                      <a:pPr marL="165100" marR="0">
                        <a:lnSpc>
                          <a:spcPct val="110000"/>
                        </a:lnSpc>
                        <a:spcBef>
                          <a:spcPts val="0"/>
                        </a:spcBef>
                        <a:spcAft>
                          <a:spcPts val="0"/>
                        </a:spcAft>
                      </a:pPr>
                      <a:r>
                        <a:rPr lang="en-US" sz="1400" b="1" dirty="0">
                          <a:latin typeface="Times New Roman"/>
                          <a:ea typeface="Times New Roman"/>
                          <a:cs typeface="Arial"/>
                        </a:rPr>
                        <a:t>REMARKS</a:t>
                      </a:r>
                      <a:endParaRPr lang="en-US" sz="1400" dirty="0">
                        <a:latin typeface="Calibri"/>
                        <a:ea typeface="Calibri"/>
                        <a:cs typeface="Arial"/>
                      </a:endParaRPr>
                    </a:p>
                  </a:txBody>
                  <a:tcPr marT="0" marB="0" anchor="ctr"/>
                </a:tc>
              </a:tr>
              <a:tr h="2225040">
                <a:tc>
                  <a:txBody>
                    <a:bodyPr/>
                    <a:lstStyle/>
                    <a:p>
                      <a:pPr marL="0" marR="53340" algn="just">
                        <a:lnSpc>
                          <a:spcPct val="110000"/>
                        </a:lnSpc>
                        <a:spcBef>
                          <a:spcPts val="0"/>
                        </a:spcBef>
                        <a:spcAft>
                          <a:spcPts val="0"/>
                        </a:spcAft>
                      </a:pPr>
                      <a:r>
                        <a:rPr lang="en-US" sz="1400" dirty="0">
                          <a:latin typeface="Times New Roman"/>
                          <a:ea typeface="Times New Roman"/>
                          <a:cs typeface="Arial"/>
                        </a:rPr>
                        <a:t>4</a:t>
                      </a:r>
                      <a:endParaRPr lang="en-US" sz="1400" dirty="0">
                        <a:latin typeface="Calibri"/>
                        <a:ea typeface="Calibri"/>
                        <a:cs typeface="Arial"/>
                      </a:endParaRPr>
                    </a:p>
                  </a:txBody>
                  <a:tcPr marT="0" marB="0" anchor="ctr"/>
                </a:tc>
                <a:tc>
                  <a:txBody>
                    <a:bodyPr/>
                    <a:lstStyle/>
                    <a:p>
                      <a:pPr marL="101600" marR="0" algn="just">
                        <a:lnSpc>
                          <a:spcPct val="110000"/>
                        </a:lnSpc>
                        <a:spcBef>
                          <a:spcPts val="0"/>
                        </a:spcBef>
                        <a:spcAft>
                          <a:spcPts val="0"/>
                        </a:spcAft>
                      </a:pPr>
                      <a:r>
                        <a:rPr lang="en-US" sz="1400" dirty="0" smtClean="0">
                          <a:latin typeface="Times New Roman"/>
                          <a:ea typeface="Times New Roman"/>
                          <a:cs typeface="Arial"/>
                        </a:rPr>
                        <a:t>Consumption of Cement</a:t>
                      </a:r>
                      <a:endParaRPr lang="en-US" sz="1400" dirty="0">
                        <a:latin typeface="Calibri"/>
                        <a:ea typeface="Calibri"/>
                        <a:cs typeface="Arial"/>
                      </a:endParaRPr>
                    </a:p>
                  </a:txBody>
                  <a:tcPr marT="0" marB="0" anchor="ctr"/>
                </a:tc>
                <a:tc>
                  <a:txBody>
                    <a:bodyPr/>
                    <a:lstStyle/>
                    <a:p>
                      <a:pPr marL="0" marR="0" algn="just">
                        <a:lnSpc>
                          <a:spcPct val="110000"/>
                        </a:lnSpc>
                        <a:spcBef>
                          <a:spcPts val="0"/>
                        </a:spcBef>
                        <a:spcAft>
                          <a:spcPts val="0"/>
                        </a:spcAft>
                      </a:pPr>
                      <a:r>
                        <a:rPr lang="en-US" sz="1400" dirty="0">
                          <a:latin typeface="Times New Roman"/>
                          <a:ea typeface="Times New Roman"/>
                          <a:cs typeface="Arial"/>
                        </a:rPr>
                        <a:t>Normal</a:t>
                      </a:r>
                      <a:endParaRPr lang="en-US" sz="1400" dirty="0">
                        <a:latin typeface="Calibri"/>
                        <a:ea typeface="Calibri"/>
                        <a:cs typeface="Arial"/>
                      </a:endParaRPr>
                    </a:p>
                  </a:txBody>
                  <a:tcPr marT="0" marB="0" anchor="ctr"/>
                </a:tc>
                <a:tc>
                  <a:txBody>
                    <a:bodyPr/>
                    <a:lstStyle/>
                    <a:p>
                      <a:pPr marL="139700" marR="0" algn="just">
                        <a:lnSpc>
                          <a:spcPct val="110000"/>
                        </a:lnSpc>
                        <a:spcBef>
                          <a:spcPts val="0"/>
                        </a:spcBef>
                        <a:spcAft>
                          <a:spcPts val="0"/>
                        </a:spcAft>
                      </a:pPr>
                      <a:r>
                        <a:rPr lang="en-US" sz="1400" dirty="0" smtClean="0">
                          <a:latin typeface="Times New Roman"/>
                          <a:ea typeface="Times New Roman"/>
                          <a:cs typeface="Arial"/>
                        </a:rPr>
                        <a:t>Consumption somewhat more   </a:t>
                      </a:r>
                      <a:r>
                        <a:rPr lang="en-US" sz="1400" dirty="0">
                          <a:latin typeface="Times New Roman"/>
                          <a:ea typeface="Times New Roman"/>
                          <a:cs typeface="Arial"/>
                        </a:rPr>
                        <a:t>than   that   used   </a:t>
                      </a:r>
                      <a:r>
                        <a:rPr lang="en-US" sz="1400" dirty="0" smtClean="0">
                          <a:latin typeface="Times New Roman"/>
                          <a:ea typeface="Times New Roman"/>
                          <a:cs typeface="Arial"/>
                        </a:rPr>
                        <a:t>in conventional </a:t>
                      </a:r>
                      <a:r>
                        <a:rPr lang="en-US" sz="1400" dirty="0">
                          <a:latin typeface="Times New Roman"/>
                          <a:ea typeface="Times New Roman"/>
                          <a:cs typeface="Arial"/>
                        </a:rPr>
                        <a:t>structures.</a:t>
                      </a:r>
                      <a:endParaRPr lang="en-US" sz="1400" dirty="0">
                        <a:latin typeface="Calibri"/>
                        <a:ea typeface="Calibri"/>
                        <a:cs typeface="Arial"/>
                      </a:endParaRPr>
                    </a:p>
                  </a:txBody>
                  <a:tcPr marT="0" marB="0" anchor="ctr"/>
                </a:tc>
                <a:tc>
                  <a:txBody>
                    <a:bodyPr/>
                    <a:lstStyle/>
                    <a:p>
                      <a:pPr marL="101600" marR="0" algn="just">
                        <a:lnSpc>
                          <a:spcPct val="110000"/>
                        </a:lnSpc>
                        <a:spcBef>
                          <a:spcPts val="0"/>
                        </a:spcBef>
                        <a:spcAft>
                          <a:spcPts val="0"/>
                        </a:spcAft>
                      </a:pPr>
                      <a:r>
                        <a:rPr lang="en-US" sz="1400" dirty="0" smtClean="0">
                          <a:latin typeface="Times New Roman"/>
                          <a:ea typeface="Times New Roman"/>
                          <a:cs typeface="Arial"/>
                        </a:rPr>
                        <a:t>Although greater consumption</a:t>
                      </a:r>
                      <a:endParaRPr lang="en-US" sz="1400" dirty="0">
                        <a:latin typeface="Calibri"/>
                        <a:ea typeface="Calibri"/>
                        <a:cs typeface="Arial"/>
                      </a:endParaRPr>
                    </a:p>
                    <a:p>
                      <a:pPr marL="63500" marR="0" algn="just">
                        <a:lnSpc>
                          <a:spcPct val="110000"/>
                        </a:lnSpc>
                        <a:spcBef>
                          <a:spcPts val="0"/>
                        </a:spcBef>
                        <a:spcAft>
                          <a:spcPts val="0"/>
                        </a:spcAft>
                      </a:pPr>
                      <a:r>
                        <a:rPr lang="en-US" sz="1400" dirty="0" smtClean="0">
                          <a:latin typeface="Times New Roman"/>
                          <a:ea typeface="Times New Roman"/>
                          <a:cs typeface="Arial"/>
                        </a:rPr>
                        <a:t>Strength and</a:t>
                      </a:r>
                      <a:endParaRPr lang="en-US" sz="1400" dirty="0">
                        <a:latin typeface="Calibri"/>
                        <a:ea typeface="Calibri"/>
                        <a:cs typeface="Arial"/>
                      </a:endParaRPr>
                    </a:p>
                    <a:p>
                      <a:pPr marL="63500" marR="0" algn="just">
                        <a:lnSpc>
                          <a:spcPct val="110000"/>
                        </a:lnSpc>
                        <a:spcBef>
                          <a:spcPts val="0"/>
                        </a:spcBef>
                        <a:spcAft>
                          <a:spcPts val="0"/>
                        </a:spcAft>
                      </a:pPr>
                      <a:r>
                        <a:rPr lang="en-US" sz="1400" dirty="0" smtClean="0">
                          <a:latin typeface="Times New Roman"/>
                          <a:ea typeface="Times New Roman"/>
                          <a:cs typeface="Arial"/>
                        </a:rPr>
                        <a:t>Durability is</a:t>
                      </a:r>
                      <a:endParaRPr lang="en-US" sz="1400" dirty="0">
                        <a:latin typeface="Calibri"/>
                        <a:ea typeface="Calibri"/>
                        <a:cs typeface="Arial"/>
                      </a:endParaRPr>
                    </a:p>
                    <a:p>
                      <a:pPr marL="63500" marR="0" algn="just">
                        <a:lnSpc>
                          <a:spcPct val="110000"/>
                        </a:lnSpc>
                        <a:spcBef>
                          <a:spcPts val="0"/>
                        </a:spcBef>
                        <a:spcAft>
                          <a:spcPts val="0"/>
                        </a:spcAft>
                      </a:pPr>
                      <a:r>
                        <a:rPr lang="en-US" sz="1400" dirty="0">
                          <a:latin typeface="Times New Roman"/>
                          <a:ea typeface="Times New Roman"/>
                          <a:cs typeface="Arial"/>
                        </a:rPr>
                        <a:t>also more.</a:t>
                      </a:r>
                      <a:endParaRPr lang="en-US" sz="1400" dirty="0">
                        <a:latin typeface="Calibri"/>
                        <a:ea typeface="Calibri"/>
                        <a:cs typeface="Arial"/>
                      </a:endParaRPr>
                    </a:p>
                  </a:txBody>
                  <a:tcPr marT="0" marB="0" anchor="ctr"/>
                </a:tc>
              </a:tr>
              <a:tr h="2225040">
                <a:tc>
                  <a:txBody>
                    <a:bodyPr/>
                    <a:lstStyle/>
                    <a:p>
                      <a:pPr marL="0" marR="53340" algn="just">
                        <a:lnSpc>
                          <a:spcPct val="110000"/>
                        </a:lnSpc>
                        <a:spcBef>
                          <a:spcPts val="0"/>
                        </a:spcBef>
                        <a:spcAft>
                          <a:spcPts val="0"/>
                        </a:spcAft>
                      </a:pPr>
                      <a:r>
                        <a:rPr lang="en-US" sz="1400" dirty="0">
                          <a:latin typeface="Times New Roman"/>
                          <a:ea typeface="Times New Roman"/>
                          <a:cs typeface="Arial"/>
                        </a:rPr>
                        <a:t>5</a:t>
                      </a:r>
                      <a:endParaRPr lang="en-US" sz="1400" dirty="0">
                        <a:latin typeface="Calibri"/>
                        <a:ea typeface="Calibri"/>
                        <a:cs typeface="Arial"/>
                      </a:endParaRPr>
                    </a:p>
                  </a:txBody>
                  <a:tcPr marT="0" marB="0" anchor="ctr"/>
                </a:tc>
                <a:tc>
                  <a:txBody>
                    <a:bodyPr/>
                    <a:lstStyle/>
                    <a:p>
                      <a:pPr marL="101600" marR="0" algn="just">
                        <a:lnSpc>
                          <a:spcPct val="110000"/>
                        </a:lnSpc>
                        <a:spcBef>
                          <a:spcPts val="0"/>
                        </a:spcBef>
                        <a:spcAft>
                          <a:spcPts val="0"/>
                        </a:spcAft>
                      </a:pPr>
                      <a:r>
                        <a:rPr lang="en-US" sz="1400" dirty="0" smtClean="0">
                          <a:latin typeface="Times New Roman"/>
                          <a:ea typeface="Times New Roman"/>
                          <a:cs typeface="Arial"/>
                        </a:rPr>
                        <a:t>Consumption of Reinforcing</a:t>
                      </a:r>
                      <a:r>
                        <a:rPr lang="en-US" sz="1400" baseline="0" dirty="0" smtClean="0">
                          <a:latin typeface="Times New Roman"/>
                          <a:ea typeface="Times New Roman"/>
                          <a:cs typeface="Arial"/>
                        </a:rPr>
                        <a:t> </a:t>
                      </a:r>
                      <a:r>
                        <a:rPr lang="en-US" sz="1400" dirty="0" smtClean="0">
                          <a:latin typeface="Times New Roman"/>
                          <a:ea typeface="Times New Roman"/>
                          <a:cs typeface="Arial"/>
                        </a:rPr>
                        <a:t>Steel</a:t>
                      </a:r>
                      <a:endParaRPr lang="en-US" sz="1400" dirty="0">
                        <a:latin typeface="Calibri"/>
                        <a:ea typeface="Calibri"/>
                        <a:cs typeface="Arial"/>
                      </a:endParaRPr>
                    </a:p>
                  </a:txBody>
                  <a:tcPr marT="0" marB="0" anchor="ctr"/>
                </a:tc>
                <a:tc>
                  <a:txBody>
                    <a:bodyPr/>
                    <a:lstStyle/>
                    <a:p>
                      <a:pPr marL="101600" marR="0" algn="just">
                        <a:lnSpc>
                          <a:spcPct val="110000"/>
                        </a:lnSpc>
                        <a:spcBef>
                          <a:spcPts val="0"/>
                        </a:spcBef>
                        <a:spcAft>
                          <a:spcPts val="0"/>
                        </a:spcAft>
                      </a:pPr>
                      <a:r>
                        <a:rPr lang="en-US" sz="1400" dirty="0" smtClean="0">
                          <a:latin typeface="Times New Roman"/>
                          <a:ea typeface="Times New Roman"/>
                          <a:cs typeface="Arial"/>
                        </a:rPr>
                        <a:t>Reinforcing steel required is less as compared </a:t>
                      </a:r>
                      <a:r>
                        <a:rPr lang="en-US" sz="1400" dirty="0">
                          <a:latin typeface="Times New Roman"/>
                          <a:ea typeface="Times New Roman"/>
                          <a:cs typeface="Arial"/>
                        </a:rPr>
                        <a:t>to the in </a:t>
                      </a:r>
                      <a:r>
                        <a:rPr lang="en-US" sz="1400" dirty="0" smtClean="0">
                          <a:latin typeface="Times New Roman"/>
                          <a:ea typeface="Times New Roman"/>
                          <a:cs typeface="Arial"/>
                        </a:rPr>
                        <a:t>situ construction as RCC Framework uses brick wall as infill. </a:t>
                      </a:r>
                      <a:endParaRPr lang="en-US" sz="1400" dirty="0">
                        <a:latin typeface="Calibri"/>
                        <a:ea typeface="Calibri"/>
                        <a:cs typeface="Arial"/>
                      </a:endParaRPr>
                    </a:p>
                  </a:txBody>
                  <a:tcPr marT="0" marB="0" anchor="ctr"/>
                </a:tc>
                <a:tc>
                  <a:txBody>
                    <a:bodyPr/>
                    <a:lstStyle/>
                    <a:p>
                      <a:pPr marL="0" marR="0" algn="just">
                        <a:lnSpc>
                          <a:spcPct val="110000"/>
                        </a:lnSpc>
                        <a:spcBef>
                          <a:spcPts val="0"/>
                        </a:spcBef>
                        <a:spcAft>
                          <a:spcPts val="0"/>
                        </a:spcAft>
                      </a:pPr>
                      <a:r>
                        <a:rPr lang="en-US" sz="1400" dirty="0">
                          <a:latin typeface="Times New Roman"/>
                          <a:ea typeface="Times New Roman"/>
                          <a:cs typeface="Arial"/>
                        </a:rPr>
                        <a:t>It  </a:t>
                      </a:r>
                      <a:r>
                        <a:rPr lang="en-US" sz="1400" dirty="0" smtClean="0">
                          <a:latin typeface="Times New Roman"/>
                          <a:ea typeface="Times New Roman"/>
                          <a:cs typeface="Arial"/>
                        </a:rPr>
                        <a:t>may  </a:t>
                      </a:r>
                      <a:r>
                        <a:rPr lang="en-US" sz="1400" dirty="0">
                          <a:latin typeface="Times New Roman"/>
                          <a:ea typeface="Times New Roman"/>
                          <a:cs typeface="Arial"/>
                        </a:rPr>
                        <a:t>however  will  </a:t>
                      </a:r>
                      <a:r>
                        <a:rPr lang="en-US" sz="1400" dirty="0" smtClean="0">
                          <a:latin typeface="Times New Roman"/>
                          <a:ea typeface="Times New Roman"/>
                          <a:cs typeface="Arial"/>
                        </a:rPr>
                        <a:t>be slightly more than corresponding load bearing brick wall construction for which</a:t>
                      </a:r>
                      <a:r>
                        <a:rPr lang="en-US" sz="1400" dirty="0">
                          <a:latin typeface="Times New Roman"/>
                          <a:ea typeface="Times New Roman"/>
                          <a:cs typeface="Arial"/>
                        </a:rPr>
                        <a:t>, requirements of IS </a:t>
                      </a:r>
                      <a:r>
                        <a:rPr lang="en-US" sz="1400" dirty="0" smtClean="0">
                          <a:latin typeface="Times New Roman"/>
                          <a:ea typeface="Times New Roman"/>
                          <a:cs typeface="Arial"/>
                        </a:rPr>
                        <a:t>456 is less</a:t>
                      </a:r>
                      <a:r>
                        <a:rPr lang="en-US" sz="1400" baseline="0" dirty="0" smtClean="0">
                          <a:latin typeface="Times New Roman"/>
                          <a:ea typeface="Times New Roman"/>
                          <a:cs typeface="Arial"/>
                        </a:rPr>
                        <a:t> and we need to provide minimum steel even in the non load bearing walls.</a:t>
                      </a:r>
                      <a:endParaRPr lang="en-US" sz="1400" dirty="0">
                        <a:latin typeface="Calibri"/>
                        <a:ea typeface="Calibri"/>
                        <a:cs typeface="Arial"/>
                      </a:endParaRPr>
                    </a:p>
                  </a:txBody>
                  <a:tcPr marT="0" marB="0" anchor="ctr"/>
                </a:tc>
                <a:tc>
                  <a:txBody>
                    <a:bodyPr/>
                    <a:lstStyle/>
                    <a:p>
                      <a:pPr marL="63500" marR="0" algn="just">
                        <a:lnSpc>
                          <a:spcPct val="110000"/>
                        </a:lnSpc>
                        <a:spcBef>
                          <a:spcPts val="0"/>
                        </a:spcBef>
                        <a:spcAft>
                          <a:spcPts val="0"/>
                        </a:spcAft>
                      </a:pPr>
                      <a:r>
                        <a:rPr lang="en-US" sz="1400" dirty="0">
                          <a:latin typeface="Times New Roman"/>
                          <a:ea typeface="Times New Roman"/>
                          <a:cs typeface="Arial"/>
                        </a:rPr>
                        <a:t>Steel</a:t>
                      </a:r>
                      <a:endParaRPr lang="en-US" sz="1400" dirty="0">
                        <a:latin typeface="Calibri"/>
                        <a:ea typeface="Calibri"/>
                        <a:cs typeface="Arial"/>
                      </a:endParaRPr>
                    </a:p>
                    <a:p>
                      <a:pPr marL="63500" marR="0" algn="just">
                        <a:lnSpc>
                          <a:spcPct val="110000"/>
                        </a:lnSpc>
                        <a:spcBef>
                          <a:spcPts val="0"/>
                        </a:spcBef>
                        <a:spcAft>
                          <a:spcPts val="0"/>
                        </a:spcAft>
                      </a:pPr>
                      <a:r>
                        <a:rPr lang="en-US" sz="1400" dirty="0">
                          <a:latin typeface="Times New Roman"/>
                          <a:ea typeface="Times New Roman"/>
                          <a:cs typeface="Arial"/>
                        </a:rPr>
                        <a:t>requirement is</a:t>
                      </a:r>
                      <a:endParaRPr lang="en-US" sz="1400" dirty="0">
                        <a:latin typeface="Calibri"/>
                        <a:ea typeface="Calibri"/>
                        <a:cs typeface="Arial"/>
                      </a:endParaRPr>
                    </a:p>
                    <a:p>
                      <a:pPr marL="63500" marR="0" algn="just">
                        <a:lnSpc>
                          <a:spcPct val="110000"/>
                        </a:lnSpc>
                        <a:spcBef>
                          <a:spcPts val="0"/>
                        </a:spcBef>
                        <a:spcAft>
                          <a:spcPts val="0"/>
                        </a:spcAft>
                      </a:pPr>
                      <a:r>
                        <a:rPr lang="en-US" sz="1400" dirty="0" smtClean="0">
                          <a:latin typeface="Times New Roman"/>
                          <a:ea typeface="Times New Roman"/>
                          <a:cs typeface="Arial"/>
                        </a:rPr>
                        <a:t>more</a:t>
                      </a:r>
                      <a:r>
                        <a:rPr lang="en-US" sz="1400" baseline="0" dirty="0" smtClean="0">
                          <a:latin typeface="Times New Roman"/>
                          <a:ea typeface="Times New Roman"/>
                          <a:cs typeface="Arial"/>
                        </a:rPr>
                        <a:t> </a:t>
                      </a:r>
                      <a:r>
                        <a:rPr lang="en-US" sz="1400" dirty="0" smtClean="0">
                          <a:latin typeface="Times New Roman"/>
                          <a:ea typeface="Times New Roman"/>
                          <a:cs typeface="Arial"/>
                        </a:rPr>
                        <a:t>as it </a:t>
                      </a:r>
                      <a:r>
                        <a:rPr lang="en-US" sz="1400" dirty="0">
                          <a:latin typeface="Times New Roman"/>
                          <a:ea typeface="Times New Roman"/>
                          <a:cs typeface="Arial"/>
                        </a:rPr>
                        <a:t>is</a:t>
                      </a:r>
                      <a:endParaRPr lang="en-US" sz="1400" dirty="0">
                        <a:latin typeface="Calibri"/>
                        <a:ea typeface="Calibri"/>
                        <a:cs typeface="Arial"/>
                      </a:endParaRPr>
                    </a:p>
                    <a:p>
                      <a:pPr marL="63500" marR="0" algn="just">
                        <a:lnSpc>
                          <a:spcPct val="110000"/>
                        </a:lnSpc>
                        <a:spcBef>
                          <a:spcPts val="0"/>
                        </a:spcBef>
                        <a:spcAft>
                          <a:spcPts val="0"/>
                        </a:spcAft>
                      </a:pPr>
                      <a:r>
                        <a:rPr lang="en-US" sz="1400" dirty="0" smtClean="0">
                          <a:latin typeface="Times New Roman"/>
                          <a:ea typeface="Times New Roman"/>
                          <a:cs typeface="Arial"/>
                        </a:rPr>
                        <a:t>required for</a:t>
                      </a:r>
                      <a:endParaRPr lang="en-US" sz="1400" dirty="0">
                        <a:latin typeface="Calibri"/>
                        <a:ea typeface="Calibri"/>
                        <a:cs typeface="Arial"/>
                      </a:endParaRPr>
                    </a:p>
                    <a:p>
                      <a:pPr marL="63500" marR="0" algn="just">
                        <a:lnSpc>
                          <a:spcPct val="110000"/>
                        </a:lnSpc>
                        <a:spcBef>
                          <a:spcPts val="0"/>
                        </a:spcBef>
                        <a:spcAft>
                          <a:spcPts val="0"/>
                        </a:spcAft>
                      </a:pPr>
                      <a:r>
                        <a:rPr lang="en-US" sz="1400" dirty="0">
                          <a:latin typeface="Times New Roman"/>
                          <a:ea typeface="Times New Roman"/>
                          <a:cs typeface="Arial"/>
                        </a:rPr>
                        <a:t>the shear wall</a:t>
                      </a:r>
                      <a:endParaRPr lang="en-US" sz="1400" dirty="0">
                        <a:latin typeface="Calibri"/>
                        <a:ea typeface="Calibri"/>
                        <a:cs typeface="Arial"/>
                      </a:endParaRPr>
                    </a:p>
                    <a:p>
                      <a:pPr marL="63500" marR="0" algn="just">
                        <a:lnSpc>
                          <a:spcPct val="110000"/>
                        </a:lnSpc>
                        <a:spcBef>
                          <a:spcPts val="0"/>
                        </a:spcBef>
                        <a:spcAft>
                          <a:spcPts val="0"/>
                        </a:spcAft>
                      </a:pPr>
                      <a:r>
                        <a:rPr lang="en-US" sz="1400" dirty="0">
                          <a:latin typeface="Times New Roman"/>
                          <a:ea typeface="Times New Roman"/>
                          <a:cs typeface="Arial"/>
                        </a:rPr>
                        <a:t>construction</a:t>
                      </a:r>
                      <a:r>
                        <a:rPr lang="en-US" sz="1400" dirty="0" smtClean="0">
                          <a:latin typeface="Times New Roman"/>
                          <a:ea typeface="Times New Roman"/>
                          <a:cs typeface="Arial"/>
                        </a:rPr>
                        <a:t>.  But shear wall construction increases the strength against earthquakes.</a:t>
                      </a:r>
                    </a:p>
                    <a:p>
                      <a:pPr marL="63500" marR="0" algn="just">
                        <a:lnSpc>
                          <a:spcPct val="110000"/>
                        </a:lnSpc>
                        <a:spcBef>
                          <a:spcPts val="0"/>
                        </a:spcBef>
                        <a:spcAft>
                          <a:spcPts val="0"/>
                        </a:spcAft>
                      </a:pPr>
                      <a:endParaRPr lang="en-US" sz="1400" dirty="0">
                        <a:latin typeface="Calibri"/>
                        <a:ea typeface="Calibri"/>
                        <a:cs typeface="Arial"/>
                      </a:endParaRPr>
                    </a:p>
                  </a:txBody>
                  <a:tcPr marT="0"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Maintenance requirement of Monolithic Concrete structures</a:t>
            </a:r>
            <a:br>
              <a:rPr lang="en-US" dirty="0" smtClean="0">
                <a:solidFill>
                  <a:srgbClr val="C00000"/>
                </a:solidFill>
              </a:rPr>
            </a:br>
            <a:endParaRPr lang="en-US" dirty="0">
              <a:solidFill>
                <a:srgbClr val="C00000"/>
              </a:solidFill>
            </a:endParaRPr>
          </a:p>
        </p:txBody>
      </p:sp>
      <p:graphicFrame>
        <p:nvGraphicFramePr>
          <p:cNvPr id="5" name="Content Placeholder 3"/>
          <p:cNvGraphicFramePr>
            <a:graphicFrameLocks/>
          </p:cNvGraphicFramePr>
          <p:nvPr/>
        </p:nvGraphicFramePr>
        <p:xfrm>
          <a:off x="304800" y="1371600"/>
          <a:ext cx="7924800" cy="4523994"/>
        </p:xfrm>
        <a:graphic>
          <a:graphicData uri="http://schemas.openxmlformats.org/drawingml/2006/table">
            <a:tbl>
              <a:tblPr firstRow="1" bandRow="1">
                <a:tableStyleId>{073A0DAA-6AF3-43AB-8588-CEC1D06C72B9}</a:tableStyleId>
              </a:tblPr>
              <a:tblGrid>
                <a:gridCol w="3055345"/>
                <a:gridCol w="3341783"/>
                <a:gridCol w="1527672"/>
              </a:tblGrid>
              <a:tr h="642043">
                <a:tc>
                  <a:txBody>
                    <a:bodyPr/>
                    <a:lstStyle/>
                    <a:p>
                      <a:pPr marL="228600" marR="0">
                        <a:lnSpc>
                          <a:spcPct val="120000"/>
                        </a:lnSpc>
                        <a:spcBef>
                          <a:spcPts val="0"/>
                        </a:spcBef>
                        <a:spcAft>
                          <a:spcPts val="0"/>
                        </a:spcAft>
                      </a:pPr>
                      <a:r>
                        <a:rPr lang="en-US" sz="1600" b="1" dirty="0" smtClean="0">
                          <a:latin typeface="Times New Roman"/>
                          <a:ea typeface="Times New Roman"/>
                          <a:cs typeface="Arial"/>
                        </a:rPr>
                        <a:t>CONVENTIONAL </a:t>
                      </a:r>
                      <a:r>
                        <a:rPr lang="en-US" sz="1600" b="1" baseline="0" dirty="0" smtClean="0">
                          <a:latin typeface="Times New Roman"/>
                          <a:ea typeface="Times New Roman"/>
                          <a:cs typeface="Arial"/>
                        </a:rPr>
                        <a:t>                FORM WORK</a:t>
                      </a:r>
                      <a:endParaRPr lang="en-US" sz="1600" dirty="0">
                        <a:latin typeface="Calibri"/>
                        <a:ea typeface="Calibri"/>
                        <a:cs typeface="Arial"/>
                      </a:endParaRPr>
                    </a:p>
                  </a:txBody>
                  <a:tcPr marL="0" marR="0" marT="0" marB="0" anchor="ctr"/>
                </a:tc>
                <a:tc>
                  <a:txBody>
                    <a:bodyPr/>
                    <a:lstStyle/>
                    <a:p>
                      <a:pPr marL="292100" marR="0">
                        <a:lnSpc>
                          <a:spcPct val="120000"/>
                        </a:lnSpc>
                        <a:spcBef>
                          <a:spcPts val="0"/>
                        </a:spcBef>
                        <a:spcAft>
                          <a:spcPts val="0"/>
                        </a:spcAft>
                      </a:pPr>
                      <a:r>
                        <a:rPr lang="en-US" sz="1600" b="1" dirty="0">
                          <a:latin typeface="Times New Roman"/>
                          <a:ea typeface="Times New Roman"/>
                          <a:cs typeface="Arial"/>
                        </a:rPr>
                        <a:t>IN – SITU </a:t>
                      </a:r>
                      <a:r>
                        <a:rPr lang="en-US" sz="1600" b="1" dirty="0" smtClean="0">
                          <a:latin typeface="Times New Roman"/>
                          <a:ea typeface="Times New Roman"/>
                          <a:cs typeface="Arial"/>
                        </a:rPr>
                        <a:t>ALUMINIUM      FORM WORK</a:t>
                      </a:r>
                      <a:endParaRPr lang="en-US" sz="1600" dirty="0">
                        <a:latin typeface="Calibri"/>
                        <a:ea typeface="Calibri"/>
                        <a:cs typeface="Arial"/>
                      </a:endParaRPr>
                    </a:p>
                  </a:txBody>
                  <a:tcPr marL="0" marR="0" marT="0" marB="0" anchor="ctr"/>
                </a:tc>
                <a:tc>
                  <a:txBody>
                    <a:bodyPr/>
                    <a:lstStyle/>
                    <a:p>
                      <a:pPr marL="165100" marR="0">
                        <a:lnSpc>
                          <a:spcPct val="120000"/>
                        </a:lnSpc>
                        <a:spcBef>
                          <a:spcPts val="0"/>
                        </a:spcBef>
                        <a:spcAft>
                          <a:spcPts val="0"/>
                        </a:spcAft>
                      </a:pPr>
                      <a:r>
                        <a:rPr lang="en-US" sz="1600" b="1" dirty="0">
                          <a:latin typeface="Times New Roman"/>
                          <a:ea typeface="Times New Roman"/>
                          <a:cs typeface="Arial"/>
                        </a:rPr>
                        <a:t>REMARKS</a:t>
                      </a:r>
                      <a:endParaRPr lang="en-US" sz="1600" dirty="0">
                        <a:latin typeface="Calibri"/>
                        <a:ea typeface="Calibri"/>
                        <a:cs typeface="Arial"/>
                      </a:endParaRPr>
                    </a:p>
                  </a:txBody>
                  <a:tcPr marL="0" marR="0" marT="0" marB="0" anchor="ctr"/>
                </a:tc>
              </a:tr>
              <a:tr h="3881951">
                <a:tc>
                  <a:txBody>
                    <a:bodyPr/>
                    <a:lstStyle/>
                    <a:p>
                      <a:pPr marL="63500" marR="0">
                        <a:lnSpc>
                          <a:spcPct val="120000"/>
                        </a:lnSpc>
                        <a:spcBef>
                          <a:spcPts val="0"/>
                        </a:spcBef>
                        <a:spcAft>
                          <a:spcPts val="0"/>
                        </a:spcAft>
                      </a:pPr>
                      <a:r>
                        <a:rPr lang="en-US" sz="2000" dirty="0" smtClean="0">
                          <a:latin typeface="+mn-lt"/>
                          <a:ea typeface="Times New Roman"/>
                          <a:cs typeface="Arial"/>
                        </a:rPr>
                        <a:t>In maintenance cost, the major expenditure is involved due to :</a:t>
                      </a:r>
                      <a:endParaRPr lang="en-US" sz="2000" dirty="0">
                        <a:latin typeface="+mn-lt"/>
                        <a:ea typeface="Calibri"/>
                        <a:cs typeface="Arial"/>
                      </a:endParaRPr>
                    </a:p>
                    <a:p>
                      <a:pPr marL="63500" marR="0">
                        <a:lnSpc>
                          <a:spcPct val="120000"/>
                        </a:lnSpc>
                        <a:spcBef>
                          <a:spcPts val="0"/>
                        </a:spcBef>
                        <a:spcAft>
                          <a:spcPts val="0"/>
                        </a:spcAft>
                        <a:buFont typeface="Arial" pitchFamily="34" charset="0"/>
                        <a:buChar char="•"/>
                      </a:pPr>
                      <a:r>
                        <a:rPr lang="en-US" sz="2000" dirty="0" smtClean="0">
                          <a:latin typeface="+mn-lt"/>
                          <a:ea typeface="Times New Roman"/>
                          <a:cs typeface="Arial"/>
                        </a:rPr>
                        <a:t> Repairs and maintenance of plaster </a:t>
                      </a:r>
                      <a:r>
                        <a:rPr lang="en-US" sz="2000" dirty="0">
                          <a:latin typeface="+mn-lt"/>
                          <a:ea typeface="Times New Roman"/>
                          <a:cs typeface="Arial"/>
                        </a:rPr>
                        <a:t>of walls </a:t>
                      </a:r>
                      <a:r>
                        <a:rPr lang="en-US" sz="2000" dirty="0" smtClean="0">
                          <a:latin typeface="+mn-lt"/>
                          <a:ea typeface="Times New Roman"/>
                          <a:cs typeface="Arial"/>
                        </a:rPr>
                        <a:t>/ceiling etc.</a:t>
                      </a:r>
                      <a:endParaRPr lang="en-US" sz="2000" dirty="0">
                        <a:latin typeface="+mn-lt"/>
                        <a:ea typeface="Calibri"/>
                        <a:cs typeface="Arial"/>
                      </a:endParaRPr>
                    </a:p>
                    <a:p>
                      <a:pPr marL="63500" marR="0">
                        <a:lnSpc>
                          <a:spcPct val="120000"/>
                        </a:lnSpc>
                        <a:spcBef>
                          <a:spcPts val="0"/>
                        </a:spcBef>
                        <a:spcAft>
                          <a:spcPts val="0"/>
                        </a:spcAft>
                        <a:buFont typeface="Arial" pitchFamily="34" charset="0"/>
                        <a:buChar char="•"/>
                      </a:pPr>
                      <a:r>
                        <a:rPr lang="en-US" sz="2000" dirty="0" smtClean="0">
                          <a:latin typeface="+mn-lt"/>
                          <a:ea typeface="Times New Roman"/>
                          <a:cs typeface="Arial"/>
                        </a:rPr>
                        <a:t> Painting of outer  </a:t>
                      </a:r>
                      <a:r>
                        <a:rPr lang="en-US" sz="2000" dirty="0">
                          <a:latin typeface="+mn-lt"/>
                          <a:ea typeface="Times New Roman"/>
                          <a:cs typeface="Arial"/>
                        </a:rPr>
                        <a:t>and  </a:t>
                      </a:r>
                      <a:r>
                        <a:rPr lang="en-US" sz="2000" dirty="0" smtClean="0">
                          <a:latin typeface="+mn-lt"/>
                          <a:ea typeface="Times New Roman"/>
                          <a:cs typeface="Arial"/>
                        </a:rPr>
                        <a:t>inner walls</a:t>
                      </a:r>
                    </a:p>
                    <a:p>
                      <a:pPr marL="63500" marR="0">
                        <a:lnSpc>
                          <a:spcPct val="120000"/>
                        </a:lnSpc>
                        <a:spcBef>
                          <a:spcPts val="0"/>
                        </a:spcBef>
                        <a:spcAft>
                          <a:spcPts val="0"/>
                        </a:spcAft>
                        <a:buFont typeface="Arial" pitchFamily="34" charset="0"/>
                        <a:buChar char="•"/>
                      </a:pPr>
                      <a:r>
                        <a:rPr lang="en-US" sz="2000" dirty="0" smtClean="0">
                          <a:latin typeface="+mn-lt"/>
                          <a:ea typeface="Times New Roman"/>
                          <a:cs typeface="Arial"/>
                        </a:rPr>
                        <a:t> Leakages due to plumbing and sanitation installation</a:t>
                      </a:r>
                      <a:endParaRPr lang="en-US" sz="2000" dirty="0">
                        <a:latin typeface="+mn-lt"/>
                        <a:ea typeface="Calibri"/>
                        <a:cs typeface="Arial"/>
                      </a:endParaRPr>
                    </a:p>
                  </a:txBody>
                  <a:tcPr marL="0" marR="0" marT="0" marB="0"/>
                </a:tc>
                <a:tc>
                  <a:txBody>
                    <a:bodyPr/>
                    <a:lstStyle/>
                    <a:p>
                      <a:pPr marL="63500" marR="0">
                        <a:lnSpc>
                          <a:spcPct val="120000"/>
                        </a:lnSpc>
                        <a:spcBef>
                          <a:spcPts val="0"/>
                        </a:spcBef>
                        <a:spcAft>
                          <a:spcPts val="0"/>
                        </a:spcAft>
                      </a:pPr>
                      <a:r>
                        <a:rPr lang="en-US" sz="2000" dirty="0">
                          <a:latin typeface="+mn-lt"/>
                          <a:ea typeface="Times New Roman"/>
                          <a:cs typeface="Arial"/>
                        </a:rPr>
                        <a:t>The walls and ceiling </a:t>
                      </a:r>
                      <a:r>
                        <a:rPr lang="en-US" sz="2000" dirty="0" smtClean="0">
                          <a:latin typeface="+mn-lt"/>
                          <a:ea typeface="Times New Roman"/>
                          <a:cs typeface="Arial"/>
                        </a:rPr>
                        <a:t>being smooth and high quality concrete repairs for plastering </a:t>
                      </a:r>
                      <a:r>
                        <a:rPr lang="en-US" sz="2000" dirty="0">
                          <a:latin typeface="+mn-lt"/>
                          <a:ea typeface="Times New Roman"/>
                          <a:cs typeface="Arial"/>
                        </a:rPr>
                        <a:t>and </a:t>
                      </a:r>
                      <a:r>
                        <a:rPr lang="en-US" sz="2000" dirty="0" smtClean="0">
                          <a:latin typeface="+mn-lt"/>
                          <a:ea typeface="Times New Roman"/>
                          <a:cs typeface="Arial"/>
                        </a:rPr>
                        <a:t>Seepage are not at all</a:t>
                      </a:r>
                      <a:r>
                        <a:rPr lang="en-US" sz="2000" baseline="0" dirty="0" smtClean="0">
                          <a:latin typeface="+mn-lt"/>
                          <a:ea typeface="Times New Roman"/>
                          <a:cs typeface="Arial"/>
                        </a:rPr>
                        <a:t> </a:t>
                      </a:r>
                      <a:r>
                        <a:rPr lang="en-US" sz="2000" dirty="0" smtClean="0">
                          <a:latin typeface="+mn-lt"/>
                          <a:ea typeface="Times New Roman"/>
                          <a:cs typeface="Arial"/>
                        </a:rPr>
                        <a:t>required frequently</a:t>
                      </a:r>
                      <a:r>
                        <a:rPr lang="en-US" sz="2000" dirty="0">
                          <a:latin typeface="+mn-lt"/>
                          <a:ea typeface="Times New Roman"/>
                          <a:cs typeface="Arial"/>
                        </a:rPr>
                        <a:t>.</a:t>
                      </a:r>
                      <a:endParaRPr lang="en-US" sz="2000" dirty="0">
                        <a:latin typeface="+mn-lt"/>
                        <a:ea typeface="Calibri"/>
                        <a:cs typeface="Arial"/>
                      </a:endParaRPr>
                    </a:p>
                  </a:txBody>
                  <a:tcPr marL="0" marR="0" marT="0" marB="0"/>
                </a:tc>
                <a:tc>
                  <a:txBody>
                    <a:bodyPr/>
                    <a:lstStyle/>
                    <a:p>
                      <a:pPr marL="63500" marR="0">
                        <a:lnSpc>
                          <a:spcPct val="120000"/>
                        </a:lnSpc>
                        <a:spcBef>
                          <a:spcPts val="0"/>
                        </a:spcBef>
                        <a:spcAft>
                          <a:spcPts val="0"/>
                        </a:spcAft>
                      </a:pPr>
                      <a:r>
                        <a:rPr lang="en-US" sz="2000" dirty="0">
                          <a:latin typeface="+mn-lt"/>
                          <a:ea typeface="Times New Roman"/>
                          <a:cs typeface="Arial"/>
                        </a:rPr>
                        <a:t>It   </a:t>
                      </a:r>
                      <a:r>
                        <a:rPr lang="en-US" sz="2000" dirty="0" smtClean="0">
                          <a:latin typeface="+mn-lt"/>
                          <a:ea typeface="Times New Roman"/>
                          <a:cs typeface="Arial"/>
                        </a:rPr>
                        <a:t>can be concluded that</a:t>
                      </a:r>
                      <a:endParaRPr lang="en-US" sz="2000" dirty="0">
                        <a:latin typeface="+mn-lt"/>
                        <a:ea typeface="Calibri"/>
                        <a:cs typeface="Arial"/>
                      </a:endParaRPr>
                    </a:p>
                    <a:p>
                      <a:pPr marL="63500" marR="0">
                        <a:lnSpc>
                          <a:spcPct val="120000"/>
                        </a:lnSpc>
                        <a:spcBef>
                          <a:spcPts val="0"/>
                        </a:spcBef>
                        <a:spcAft>
                          <a:spcPts val="0"/>
                        </a:spcAft>
                      </a:pPr>
                      <a:r>
                        <a:rPr lang="en-US" sz="2000" dirty="0" smtClean="0">
                          <a:latin typeface="+mn-lt"/>
                          <a:ea typeface="Times New Roman"/>
                          <a:cs typeface="Arial"/>
                        </a:rPr>
                        <a:t>Maintenance cost is negligible</a:t>
                      </a:r>
                      <a:r>
                        <a:rPr lang="en-US" sz="2000" dirty="0">
                          <a:latin typeface="+mn-lt"/>
                          <a:ea typeface="Times New Roman"/>
                          <a:cs typeface="Arial"/>
                        </a:rPr>
                        <a:t>.</a:t>
                      </a:r>
                      <a:endParaRPr lang="en-US" sz="2000" dirty="0">
                        <a:latin typeface="+mn-lt"/>
                        <a:ea typeface="Calibri"/>
                        <a:cs typeface="Arial"/>
                      </a:endParaRPr>
                    </a:p>
                  </a:txBody>
                  <a:tcPr marL="0" marR="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557506" y="1600200"/>
            <a:ext cx="6028988"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457199" y="457200"/>
            <a:ext cx="8278879" cy="571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9600" dirty="0" smtClean="0"/>
              <a:t>Thank you</a:t>
            </a:r>
            <a:endParaRPr lang="en-US" sz="9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History</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a:bodyPr>
          <a:lstStyle/>
          <a:p>
            <a:pPr>
              <a:buNone/>
            </a:pPr>
            <a:r>
              <a:rPr lang="en-US" sz="1800" dirty="0" smtClean="0"/>
              <a:t>	The </a:t>
            </a:r>
            <a:r>
              <a:rPr lang="en-US" sz="1800" dirty="0" smtClean="0"/>
              <a:t>Aluminum </a:t>
            </a:r>
            <a:r>
              <a:rPr lang="en-US" sz="1800" dirty="0"/>
              <a:t>Formwork System was developed by W. J. Malone, a Canadian Engineer in the late 1970s as a system for constructing low–cost housing unit in developing countries. The units were to be of </a:t>
            </a:r>
            <a:r>
              <a:rPr lang="en-US" sz="1800" dirty="0" smtClean="0"/>
              <a:t>cast-in-situ </a:t>
            </a:r>
            <a:r>
              <a:rPr lang="en-US" sz="1800" dirty="0"/>
              <a:t>concrete, with load bearing walls using a formwork </a:t>
            </a:r>
            <a:r>
              <a:rPr lang="en-US" sz="1800"/>
              <a:t>of </a:t>
            </a:r>
            <a:r>
              <a:rPr lang="en-US" sz="1800" smtClean="0"/>
              <a:t>aluminum </a:t>
            </a:r>
            <a:r>
              <a:rPr lang="en-US" sz="1800" dirty="0"/>
              <a:t>panels. To be erected by the hundreds, of a repetitive design, the system ensured a fast and economical method of construction. </a:t>
            </a:r>
          </a:p>
          <a:p>
            <a:pPr>
              <a:buNone/>
            </a:pPr>
            <a:r>
              <a:rPr lang="en-US" sz="1800" dirty="0"/>
              <a:t> </a:t>
            </a:r>
          </a:p>
          <a:p>
            <a:pPr>
              <a:buNone/>
            </a:pPr>
            <a:r>
              <a:rPr lang="en-US" sz="1800" dirty="0" smtClean="0"/>
              <a:t>	The </a:t>
            </a:r>
            <a:r>
              <a:rPr lang="en-US" sz="1800" dirty="0"/>
              <a:t>in-situ construction of all walls and partitions reduces the requirement for follow-on wet trades. The concrete surface finish produced with the </a:t>
            </a:r>
            <a:r>
              <a:rPr lang="en-US" sz="1800" dirty="0" err="1"/>
              <a:t>aluminium</a:t>
            </a:r>
            <a:r>
              <a:rPr lang="en-US" sz="1800" dirty="0"/>
              <a:t> forms allows achievement of a high quality wall finish without the need for </a:t>
            </a:r>
            <a:r>
              <a:rPr lang="en-US" sz="1800" dirty="0" smtClean="0"/>
              <a:t>internal or external plastering</a:t>
            </a:r>
            <a:r>
              <a:rPr lang="en-US" sz="1800" dirty="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Aluminium</a:t>
            </a:r>
            <a:r>
              <a:rPr lang="en-US" b="1" dirty="0" smtClean="0">
                <a:solidFill>
                  <a:srgbClr val="C00000"/>
                </a:solidFill>
              </a:rPr>
              <a:t> Formwork System</a:t>
            </a:r>
            <a:endParaRPr lang="en-US" b="1" dirty="0">
              <a:solidFill>
                <a:srgbClr val="C00000"/>
              </a:solidFill>
            </a:endParaRPr>
          </a:p>
        </p:txBody>
      </p:sp>
      <p:sp>
        <p:nvSpPr>
          <p:cNvPr id="3" name="Content Placeholder 2"/>
          <p:cNvSpPr>
            <a:spLocks noGrp="1"/>
          </p:cNvSpPr>
          <p:nvPr>
            <p:ph idx="1"/>
          </p:nvPr>
        </p:nvSpPr>
        <p:spPr>
          <a:xfrm>
            <a:off x="457200" y="1371600"/>
            <a:ext cx="8229600" cy="5029200"/>
          </a:xfrm>
        </p:spPr>
        <p:txBody>
          <a:bodyPr>
            <a:noAutofit/>
          </a:bodyPr>
          <a:lstStyle/>
          <a:p>
            <a:pPr algn="just">
              <a:buNone/>
            </a:pPr>
            <a:r>
              <a:rPr lang="en-US" sz="1600" dirty="0" smtClean="0"/>
              <a:t>	</a:t>
            </a:r>
            <a:r>
              <a:rPr lang="en-US" sz="1500" dirty="0" err="1" smtClean="0"/>
              <a:t>Aluminium</a:t>
            </a:r>
            <a:r>
              <a:rPr lang="en-US" sz="1500" dirty="0" smtClean="0"/>
              <a:t> Formwork System is a construction system for forming cast in place concrete structure of a building. It is also a system for scheduling and controlling the work of other construction trades such as steel reinforcement, concrete placement and mechanical and electrical conduits.</a:t>
            </a:r>
          </a:p>
          <a:p>
            <a:pPr algn="just">
              <a:buNone/>
            </a:pPr>
            <a:endParaRPr lang="en-US" sz="1500" dirty="0" smtClean="0"/>
          </a:p>
          <a:p>
            <a:pPr algn="just">
              <a:buNone/>
            </a:pPr>
            <a:r>
              <a:rPr lang="en-US" sz="1500" dirty="0" smtClean="0"/>
              <a:t>	The System is fast, simple, adaptable and very cost effective. It is unique because it forms all of the concrete in a building including walls, floor slabs, columns, beams, stairs, window hoods, balconies and various decorative features in exact accordance with the architects' design. The dimensional accuracy of the concreted work also results in consistent fittings of doors and windows. The smooth–off form finish of the concrete eliminates the need for costly plastering.</a:t>
            </a:r>
          </a:p>
          <a:p>
            <a:pPr algn="just">
              <a:buNone/>
            </a:pPr>
            <a:endParaRPr lang="en-US" sz="1500" dirty="0" smtClean="0"/>
          </a:p>
          <a:p>
            <a:pPr algn="just">
              <a:buNone/>
            </a:pPr>
            <a:r>
              <a:rPr lang="en-US" sz="1500" dirty="0" smtClean="0"/>
              <a:t>	</a:t>
            </a:r>
            <a:r>
              <a:rPr lang="en-US" sz="1500" dirty="0" err="1" smtClean="0"/>
              <a:t>Aluminium</a:t>
            </a:r>
            <a:r>
              <a:rPr lang="en-US" sz="1500" dirty="0" smtClean="0"/>
              <a:t> Formwork System provides </a:t>
            </a:r>
            <a:r>
              <a:rPr lang="en-US" sz="1500" dirty="0" err="1" smtClean="0"/>
              <a:t>Aluminium</a:t>
            </a:r>
            <a:r>
              <a:rPr lang="en-US" sz="1500" dirty="0" smtClean="0"/>
              <a:t> Formwork for RCC load bearing or RCC framed multi-storied buildings and enables the walls and slabs to be poured in the same operation. These increases efficiency and also produces an extraordinarily strong structure with excellent concrete finish. Due to the fine tolerance achieved in the machined metal formwork components, consistent concrete shapes and finishes are obtained floor after floor. This allows plumbing and electrical fittings to be prefabricated with the certain knowledge that there will be an exact fit when assembled. Unlike other construction systems, Formwork Systems of </a:t>
            </a:r>
            <a:r>
              <a:rPr lang="en-US" sz="1500" dirty="0" err="1" smtClean="0"/>
              <a:t>aluminium</a:t>
            </a:r>
            <a:r>
              <a:rPr lang="en-US" sz="1500" dirty="0" smtClean="0"/>
              <a:t> forms can be erected by unskilled </a:t>
            </a:r>
            <a:r>
              <a:rPr lang="en-US" sz="1500" dirty="0" err="1" smtClean="0"/>
              <a:t>labour</a:t>
            </a:r>
            <a:r>
              <a:rPr lang="en-US" sz="1500" dirty="0" smtClean="0"/>
              <a:t> and without the need for hoisting cranes. The largest panel weighs not more than 25 Kg which means it can be handled by a single worker.</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TECHNOLOGY</a:t>
            </a:r>
          </a:p>
        </p:txBody>
      </p:sp>
      <p:sp>
        <p:nvSpPr>
          <p:cNvPr id="3" name="Content Placeholder 2"/>
          <p:cNvSpPr>
            <a:spLocks noGrp="1"/>
          </p:cNvSpPr>
          <p:nvPr>
            <p:ph idx="1"/>
          </p:nvPr>
        </p:nvSpPr>
        <p:spPr/>
        <p:txBody>
          <a:bodyPr>
            <a:normAutofit fontScale="25000" lnSpcReduction="20000"/>
          </a:bodyPr>
          <a:lstStyle/>
          <a:p>
            <a:pPr lvl="0"/>
            <a:r>
              <a:rPr lang="en-US" sz="5600" dirty="0" err="1"/>
              <a:t>Aluminium</a:t>
            </a:r>
            <a:r>
              <a:rPr lang="en-US" sz="5600" dirty="0"/>
              <a:t> Formwork System is highly suited to load bearing wall construction whereas traditional formwork consisting of plywood and timber is not suitable to the high pressures of fresh concrete on the wall.  </a:t>
            </a:r>
          </a:p>
          <a:p>
            <a:endParaRPr lang="en-US" dirty="0"/>
          </a:p>
          <a:p>
            <a:pPr lvl="0"/>
            <a:r>
              <a:rPr lang="en-US" sz="5600" b="1" dirty="0"/>
              <a:t>COST</a:t>
            </a:r>
            <a:r>
              <a:rPr lang="en-US" sz="5600" dirty="0"/>
              <a:t>: Use of this formwork in load bearing design gives an average of 15 per cent cost saving in the structure of the building and increased usable floor space of 8 per cent over RCC design. </a:t>
            </a:r>
          </a:p>
          <a:p>
            <a:endParaRPr lang="en-US" sz="4000" dirty="0"/>
          </a:p>
          <a:p>
            <a:pPr lvl="0"/>
            <a:r>
              <a:rPr lang="en-US" sz="5600" b="1" dirty="0"/>
              <a:t>TIME</a:t>
            </a:r>
            <a:r>
              <a:rPr lang="en-US" sz="5600" dirty="0"/>
              <a:t>: For 100 per cent work, construction through slab beam wall construction takes X time and through </a:t>
            </a:r>
            <a:r>
              <a:rPr lang="en-US" sz="5600" dirty="0" err="1"/>
              <a:t>Aluminium</a:t>
            </a:r>
            <a:r>
              <a:rPr lang="en-US" sz="5600" dirty="0"/>
              <a:t> Formwork technology the time required is 1/6th of the X time.</a:t>
            </a:r>
          </a:p>
          <a:p>
            <a:pPr>
              <a:buNone/>
            </a:pPr>
            <a:r>
              <a:rPr lang="en-US" sz="5600" dirty="0"/>
              <a:t> </a:t>
            </a:r>
          </a:p>
          <a:p>
            <a:pPr lvl="0"/>
            <a:r>
              <a:rPr lang="en-US" sz="5600" b="1" dirty="0"/>
              <a:t>ENVIRONMENT FRIENDLY</a:t>
            </a:r>
            <a:r>
              <a:rPr lang="en-US" sz="5600" dirty="0"/>
              <a:t>: The technology is environment friendly as there is no use of timber. The formwork gives the box or cellular design resulting in the walls giving support to the super structure in two directions. As a result, the structures are more resistant to earthquakes than the traditional RCC column and beam designs. </a:t>
            </a:r>
          </a:p>
          <a:p>
            <a:endParaRPr lang="en-US" sz="4000" dirty="0"/>
          </a:p>
          <a:p>
            <a:pPr lvl="0"/>
            <a:r>
              <a:rPr lang="en-US" sz="5600" b="1" dirty="0"/>
              <a:t>LIFTING</a:t>
            </a:r>
            <a:r>
              <a:rPr lang="en-US" sz="5600" dirty="0"/>
              <a:t>: As the </a:t>
            </a:r>
            <a:r>
              <a:rPr lang="en-US" sz="5600" dirty="0" err="1"/>
              <a:t>Aluminium</a:t>
            </a:r>
            <a:r>
              <a:rPr lang="en-US" sz="5600" dirty="0"/>
              <a:t> Formwork is lightweight, no tower cranes are required for the same unlike in tunnel framework.  </a:t>
            </a:r>
          </a:p>
          <a:p>
            <a:endParaRPr lang="en-US" sz="4000" dirty="0"/>
          </a:p>
          <a:p>
            <a:pPr lvl="0"/>
            <a:r>
              <a:rPr lang="en-US" sz="5600" b="1" dirty="0"/>
              <a:t>LABOURS</a:t>
            </a:r>
            <a:r>
              <a:rPr lang="en-US" sz="5600" dirty="0"/>
              <a:t>: Due to simplicity of the assembly, only unskilled </a:t>
            </a:r>
            <a:r>
              <a:rPr lang="en-US" sz="5600" dirty="0" err="1"/>
              <a:t>labours</a:t>
            </a:r>
            <a:r>
              <a:rPr lang="en-US" sz="5600" dirty="0"/>
              <a:t> are required with minimal supervision. </a:t>
            </a:r>
          </a:p>
          <a:p>
            <a:endParaRPr lang="en-US" sz="4000" dirty="0"/>
          </a:p>
          <a:p>
            <a:pPr lvl="0"/>
            <a:r>
              <a:rPr lang="en-US" sz="5600" b="1" dirty="0"/>
              <a:t>REPETITIONS</a:t>
            </a:r>
            <a:r>
              <a:rPr lang="en-US" sz="5600" dirty="0"/>
              <a:t>: The </a:t>
            </a:r>
            <a:r>
              <a:rPr lang="en-US" sz="5600" dirty="0" err="1"/>
              <a:t>Aluminium</a:t>
            </a:r>
            <a:r>
              <a:rPr lang="en-US" sz="5600" dirty="0"/>
              <a:t> Formwork System is removable and can be reused hundreds of times with little maintenance.  </a:t>
            </a:r>
          </a:p>
          <a:p>
            <a:endParaRPr lang="en-US" sz="4000" dirty="0"/>
          </a:p>
          <a:p>
            <a:pPr lvl="0"/>
            <a:r>
              <a:rPr lang="en-US" sz="5600" b="1" dirty="0"/>
              <a:t>SCRAP VALUE</a:t>
            </a:r>
            <a:r>
              <a:rPr lang="en-US" sz="5600" dirty="0"/>
              <a:t>: Moreover, the requirement of steel is also reduced in this technology as </a:t>
            </a:r>
            <a:r>
              <a:rPr lang="en-US" sz="5600" dirty="0" err="1"/>
              <a:t>aluminium</a:t>
            </a:r>
            <a:r>
              <a:rPr lang="en-US" sz="5600" dirty="0"/>
              <a:t> has a higher scrap value. </a:t>
            </a:r>
          </a:p>
          <a:p>
            <a:endParaRPr lang="en-US"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SIMPLE ASSEMBLY SYSTEMS </a:t>
            </a:r>
            <a:r>
              <a:rPr lang="en-US" dirty="0">
                <a:solidFill>
                  <a:srgbClr val="C00000"/>
                </a:solidFill>
              </a:rPr>
              <a:t/>
            </a:r>
            <a:br>
              <a:rPr lang="en-US" dirty="0">
                <a:solidFill>
                  <a:srgbClr val="C00000"/>
                </a:solidFill>
              </a:rPr>
            </a:br>
            <a:r>
              <a:rPr lang="en-US" b="1" dirty="0" smtClean="0"/>
              <a:t> </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pPr lvl="0" algn="just"/>
            <a:r>
              <a:rPr lang="en-US" sz="1600" dirty="0"/>
              <a:t>The simplicity of </a:t>
            </a:r>
            <a:r>
              <a:rPr lang="en-US" sz="1600" dirty="0" err="1"/>
              <a:t>Aluminium</a:t>
            </a:r>
            <a:r>
              <a:rPr lang="en-US" sz="1600" dirty="0"/>
              <a:t> Formwork and the repetitive nature of the assembly process make it possible to accurately </a:t>
            </a:r>
            <a:r>
              <a:rPr lang="en-US" sz="1600" dirty="0" smtClean="0"/>
              <a:t>program </a:t>
            </a:r>
            <a:r>
              <a:rPr lang="en-US" sz="1600" dirty="0"/>
              <a:t>construction sequences and thus cycle times well in advance. </a:t>
            </a:r>
            <a:endParaRPr lang="en-US" sz="1600" dirty="0" smtClean="0"/>
          </a:p>
          <a:p>
            <a:pPr lvl="0" algn="just">
              <a:buNone/>
            </a:pPr>
            <a:r>
              <a:rPr lang="en-US" sz="1600" dirty="0"/>
              <a:t> </a:t>
            </a:r>
          </a:p>
          <a:p>
            <a:pPr lvl="0" algn="just"/>
            <a:r>
              <a:rPr lang="en-US" sz="1600" dirty="0"/>
              <a:t>In addition, this enables the unskilled </a:t>
            </a:r>
            <a:r>
              <a:rPr lang="en-US" sz="1600" dirty="0" smtClean="0"/>
              <a:t>labor </a:t>
            </a:r>
            <a:r>
              <a:rPr lang="en-US" sz="1600" dirty="0"/>
              <a:t>to work with the formwork, therefore reducing the burden on skilled </a:t>
            </a:r>
            <a:r>
              <a:rPr lang="en-US" sz="1600" dirty="0" smtClean="0"/>
              <a:t>labor </a:t>
            </a:r>
            <a:r>
              <a:rPr lang="en-US" sz="1600" dirty="0"/>
              <a:t>when this is in short supply.  </a:t>
            </a:r>
          </a:p>
          <a:p>
            <a:pPr algn="just">
              <a:buNone/>
            </a:pPr>
            <a:endParaRPr lang="en-US" sz="1600" dirty="0"/>
          </a:p>
          <a:p>
            <a:r>
              <a:rPr lang="en-US" sz="1600" dirty="0"/>
              <a:t>On leaving the factory, all panels are clearly </a:t>
            </a:r>
            <a:r>
              <a:rPr lang="en-US" sz="1600" dirty="0" smtClean="0"/>
              <a:t>labeled </a:t>
            </a:r>
            <a:r>
              <a:rPr lang="en-US" sz="1600" dirty="0"/>
              <a:t>to ensure that they are easily identifiable on </a:t>
            </a:r>
            <a:r>
              <a:rPr lang="en-US" sz="1600" dirty="0" smtClean="0"/>
              <a:t>sit</a:t>
            </a:r>
          </a:p>
          <a:p>
            <a:endParaRPr lang="en-US" sz="1600" b="1" dirty="0"/>
          </a:p>
          <a:p>
            <a:r>
              <a:rPr lang="en-US" sz="1600" b="1" dirty="0" smtClean="0"/>
              <a:t>PIN AND WEDGE SYSTEM </a:t>
            </a:r>
            <a:endParaRPr lang="en-US" sz="1600" dirty="0" smtClean="0"/>
          </a:p>
          <a:p>
            <a:pPr>
              <a:buNone/>
            </a:pPr>
            <a:r>
              <a:rPr lang="en-US" sz="1600" dirty="0" smtClean="0"/>
              <a:t> 	The panels are held in position by a simple pin and wedge system that passes through holes in the outside rib of each panel.  </a:t>
            </a:r>
          </a:p>
          <a:p>
            <a:endParaRPr lang="en-US" sz="1600" dirty="0" smtClean="0"/>
          </a:p>
          <a:p>
            <a:r>
              <a:rPr lang="en-US" sz="1600" b="1" dirty="0" smtClean="0"/>
              <a:t>QUICK STRIP PROP HEAD </a:t>
            </a:r>
            <a:endParaRPr lang="en-US" sz="1600" dirty="0" smtClean="0"/>
          </a:p>
          <a:p>
            <a:pPr>
              <a:buNone/>
            </a:pPr>
            <a:r>
              <a:rPr lang="en-US" sz="1600" dirty="0" smtClean="0"/>
              <a:t> 	One of the principal technical features which enables this speed to be attained using a single set of formwork panels is the unique V shaped prop head which allows the 'quick strip' to take place whilst leaving the propping undisturbed. The deck panels can therefore be reused immediately. </a:t>
            </a:r>
            <a:endParaRPr lang="en-US" sz="1600" dirty="0"/>
          </a:p>
          <a:p>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762000" y="533400"/>
            <a:ext cx="7637680"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SPEED and </a:t>
            </a:r>
            <a:r>
              <a:rPr lang="en-US" b="1" dirty="0">
                <a:solidFill>
                  <a:srgbClr val="C00000"/>
                </a:solidFill>
              </a:rPr>
              <a:t>QUALITY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pPr lvl="0">
              <a:buFont typeface="Wingdings" pitchFamily="2" charset="2"/>
              <a:buChar char="Ø"/>
            </a:pPr>
            <a:r>
              <a:rPr lang="en-US" dirty="0"/>
              <a:t>One of the principal technical features which enables this speed to be attained using a single set of formwork panels is the unique V shaped prop head which allows the 'quick strip' to take place whilst leaving the propping undisturbed. The deck panels can therefore be reused immediately. </a:t>
            </a:r>
            <a:endParaRPr lang="en-US" dirty="0" smtClean="0"/>
          </a:p>
          <a:p>
            <a:pPr lvl="0">
              <a:buFont typeface="Wingdings" pitchFamily="2" charset="2"/>
              <a:buChar char="Ø"/>
            </a:pPr>
            <a:r>
              <a:rPr lang="en-US" dirty="0" smtClean="0"/>
              <a:t>The </a:t>
            </a:r>
            <a:r>
              <a:rPr lang="en-US" dirty="0"/>
              <a:t>in-situ construction of all walls and partitions reduces the requirement for follow-on wet trades.  </a:t>
            </a:r>
          </a:p>
          <a:p>
            <a:pPr lvl="0">
              <a:buFont typeface="Wingdings" pitchFamily="2" charset="2"/>
              <a:buChar char="Ø"/>
            </a:pPr>
            <a:r>
              <a:rPr lang="en-US" dirty="0"/>
              <a:t>The concrete surface finish produced with the </a:t>
            </a:r>
            <a:r>
              <a:rPr lang="en-US" dirty="0" err="1"/>
              <a:t>aluminium</a:t>
            </a:r>
            <a:r>
              <a:rPr lang="en-US" dirty="0"/>
              <a:t> forms </a:t>
            </a:r>
            <a:r>
              <a:rPr lang="en-US" dirty="0" smtClean="0"/>
              <a:t>allows achievement </a:t>
            </a:r>
            <a:r>
              <a:rPr lang="en-US" dirty="0"/>
              <a:t>of a high quality wall finish without the need for extensive plastering. </a:t>
            </a:r>
          </a:p>
          <a:p>
            <a:pPr lvl="0">
              <a:buFont typeface="Wingdings" pitchFamily="2" charset="2"/>
              <a:buChar char="Ø"/>
            </a:pPr>
            <a:r>
              <a:rPr lang="en-US" dirty="0"/>
              <a:t>Doors and windows are formed in position, with this high degree of precision items such as door and window frames can be directly installed on site with minimal </a:t>
            </a:r>
            <a:r>
              <a:rPr lang="en-US" dirty="0" smtClean="0"/>
              <a:t>re-sizing </a:t>
            </a:r>
            <a:r>
              <a:rPr lang="en-US" dirty="0"/>
              <a:t>required.  </a:t>
            </a:r>
          </a:p>
          <a:p>
            <a:pPr lvl="0">
              <a:buFont typeface="Wingdings" pitchFamily="2" charset="2"/>
              <a:buChar char="Ø"/>
            </a:pPr>
            <a:r>
              <a:rPr lang="en-US" dirty="0" smtClean="0"/>
              <a:t>High </a:t>
            </a:r>
            <a:r>
              <a:rPr lang="en-US" dirty="0"/>
              <a:t>quality </a:t>
            </a:r>
            <a:r>
              <a:rPr lang="en-US" dirty="0" err="1"/>
              <a:t>Aluminium</a:t>
            </a:r>
            <a:r>
              <a:rPr lang="en-US" dirty="0"/>
              <a:t> Formwork panels ensure consistency of dimensions.  </a:t>
            </a:r>
          </a:p>
          <a:p>
            <a:pPr lvl="0">
              <a:buFont typeface="Wingdings" pitchFamily="2" charset="2"/>
              <a:buChar char="Ø"/>
            </a:pPr>
            <a:r>
              <a:rPr lang="en-US" dirty="0"/>
              <a:t>On the removal of the Formwork mould, a high quality concrete finish is produced to accurate tolerances and verticality.  </a:t>
            </a:r>
          </a:p>
          <a:p>
            <a:pPr lvl="0">
              <a:buFont typeface="Wingdings" pitchFamily="2" charset="2"/>
              <a:buChar char="Ø"/>
            </a:pPr>
            <a:r>
              <a:rPr lang="en-US" dirty="0"/>
              <a:t>The high tolerance of the finish means that no further plastering is required. </a:t>
            </a:r>
          </a:p>
          <a:p>
            <a:pPr>
              <a:buFont typeface="Wingdings" pitchFamily="2" charset="2"/>
              <a:buChar char="Ø"/>
            </a:pPr>
            <a:r>
              <a:rPr lang="en-US" dirty="0"/>
              <a:t>Typically a 3mm to 4mm skim coat is applied internally prior to finishing and a 6 mm build up coat prior to laying tiles.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C00000"/>
                </a:solidFill>
              </a:rPr>
              <a:t>Cycle of Construction In </a:t>
            </a:r>
            <a:r>
              <a:rPr lang="en-US" sz="4000" dirty="0" err="1" smtClean="0">
                <a:solidFill>
                  <a:srgbClr val="C00000"/>
                </a:solidFill>
              </a:rPr>
              <a:t>Aluminium</a:t>
            </a:r>
            <a:r>
              <a:rPr lang="en-US" sz="4000" dirty="0" smtClean="0">
                <a:solidFill>
                  <a:srgbClr val="C00000"/>
                </a:solidFill>
              </a:rPr>
              <a:t> Shuttering Technology</a:t>
            </a:r>
            <a:endParaRPr lang="en-US" sz="4000"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981200" y="1600200"/>
            <a:ext cx="5418685" cy="5048250"/>
          </a:xfrm>
          <a:prstGeom prst="rect">
            <a:avLst/>
          </a:prstGeom>
          <a:noFill/>
          <a:ln w="9525">
            <a:noFill/>
            <a:miter lim="800000"/>
            <a:headEnd/>
            <a:tailEnd/>
          </a:ln>
        </p:spPr>
      </p:pic>
      <p:sp>
        <p:nvSpPr>
          <p:cNvPr id="5" name="Content Placeholder 4"/>
          <p:cNvSpPr>
            <a:spLocks noGrp="1"/>
          </p:cNvSpPr>
          <p:nvPr>
            <p:ph idx="1"/>
          </p:nvPr>
        </p:nvSpPr>
        <p:spPr/>
        <p:txBody>
          <a:bodyPr/>
          <a:lstStyle/>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3745668</TotalTime>
  <Words>1343</Words>
  <Application>Microsoft Office PowerPoint</Application>
  <PresentationFormat>On-screen Show (4:3)</PresentationFormat>
  <Paragraphs>169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Monolithic Concrete Construction using Aluminum form work system </vt:lpstr>
      <vt:lpstr>Slide 2</vt:lpstr>
      <vt:lpstr>History </vt:lpstr>
      <vt:lpstr>Aluminium Formwork System</vt:lpstr>
      <vt:lpstr>TECHNOLOGY</vt:lpstr>
      <vt:lpstr>SIMPLE ASSEMBLY SYSTEMS   </vt:lpstr>
      <vt:lpstr>Slide 7</vt:lpstr>
      <vt:lpstr> SPEED and QUALITY    </vt:lpstr>
      <vt:lpstr>Cycle of Construction In Aluminium Shuttering Technology</vt:lpstr>
      <vt:lpstr> Necessity of the Aluminium Form work System  </vt:lpstr>
      <vt:lpstr>Advantages of  Aluminium formwork System</vt:lpstr>
      <vt:lpstr>Advantages of  Aluminium formwork System</vt:lpstr>
      <vt:lpstr>Slide 13</vt:lpstr>
      <vt:lpstr>RELATIVE COMPARISON OF IN–SITU ALUMINIUM FORM SYSTEM WITH CONVENTIONAL CONSTRUCTION</vt:lpstr>
      <vt:lpstr>RELATIVE COMPARISON OF IN–SITU ALUMINIUM FORM SYSTEM WITH CONVENTIONAL CONSTRUCTION</vt:lpstr>
      <vt:lpstr>RELATIVE COMPARISON OF IN–SITU ALUMINIUM FORM SYSTEM WITH CONVENTIONAL CONSTRUCTION</vt:lpstr>
      <vt:lpstr>RELATIVE COMPARISON OF IN–SITU ALUMINIUM FORM SYSTEM WITH CONVENTIONAL CONSTRUCTION</vt:lpstr>
      <vt:lpstr>Maintenance requirement of Monolithic Concrete structures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Aluminum form work system</dc:title>
  <dc:creator>lenovo</dc:creator>
  <cp:lastModifiedBy>user</cp:lastModifiedBy>
  <cp:revision>52</cp:revision>
  <dcterms:created xsi:type="dcterms:W3CDTF">2017-07-28T08:58:09Z</dcterms:created>
  <dcterms:modified xsi:type="dcterms:W3CDTF">2018-10-13T11:14:05Z</dcterms:modified>
</cp:coreProperties>
</file>